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05493"/>
    <a:srgbClr val="1C7DDB"/>
    <a:srgbClr val="0948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85174"/>
  </p:normalViewPr>
  <p:slideViewPr>
    <p:cSldViewPr snapToGrid="0" snapToObjects="1">
      <p:cViewPr varScale="1">
        <p:scale>
          <a:sx n="36" d="100"/>
          <a:sy n="36" d="100"/>
        </p:scale>
        <p:origin x="64" y="4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2/27/2026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98732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853784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95857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22607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97052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36759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46223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485719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dmathacp2006/IBM-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hdmathacp2006/IBM-Applied-Data-Science-Capstone/blob/main/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dmathacp2006/IBM-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hdmathacp2006/IBM-Applied-Data-Science-Capstone/blob/main/Interactive%20Visual%20Analytics%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dmathacp2006/IBM-Applied-Data-Science-Capstone/blob/main/spacex_dash_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hdmathacp2006/IBM-Applied-Data-Science-Capstone/blob/main/7.%20SpaceX_Machine_Learning_Prediction_Part_5.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www.ibm.com/us-en" TargetMode="External"/><Relationship Id="rId4" Type="http://schemas.openxmlformats.org/officeDocument/2006/relationships/hyperlink" Target="https://www.coursera.org/professional-certificates/ibm-data-science#instructor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hdmathacp2006/IBM-Applied-Data-Science-Capstone/blob/main/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hdmathacp2006/IBM-Applied-Data-Science-Capstone/blob/main/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&lt;Dang Phuoc Hung&gt;</a:t>
            </a:r>
          </a:p>
          <a:p>
            <a:r>
              <a:rPr lang="en-US" dirty="0">
                <a:solidFill>
                  <a:schemeClr val="bg2"/>
                </a:solidFill>
                <a:latin typeface="Abadi" panose="020B0604020104020204" pitchFamily="34" charset="0"/>
                <a:ea typeface="SF Pro" pitchFamily="2" charset="0"/>
                <a:cs typeface="SF Pro" pitchFamily="2" charset="0"/>
              </a:rPr>
              <a:t>&lt;February 24,2026&gt;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3579"/>
            <a:ext cx="11421990" cy="4813384"/>
          </a:xfrm>
          <a:prstGeom prst="rect">
            <a:avLst/>
          </a:prstGeom>
        </p:spPr>
        <p:txBody>
          <a:bodyPr/>
          <a:lstStyle/>
          <a:p>
            <a:r>
              <a:rPr lang="en-US" sz="1800" dirty="0"/>
              <a:t>The dataset includes multiple landing outcome categories, reflecting different</a:t>
            </a:r>
          </a:p>
          <a:p>
            <a:pPr marL="0" indent="0">
              <a:buNone/>
            </a:pPr>
            <a:r>
              <a:rPr lang="en-US" sz="1800" dirty="0"/>
              <a:t> landing attempts and locations. Some missions resulted in successful landings, </a:t>
            </a:r>
          </a:p>
          <a:p>
            <a:pPr marL="0" indent="0">
              <a:buNone/>
            </a:pPr>
            <a:r>
              <a:rPr lang="en-US" sz="1800" dirty="0"/>
              <a:t> while other failed due to accidents or controlled outcomes.</a:t>
            </a:r>
          </a:p>
          <a:p>
            <a:r>
              <a:rPr lang="en-US" sz="1800" dirty="0"/>
              <a:t>For example, </a:t>
            </a:r>
            <a:r>
              <a:rPr lang="en-US" sz="1800" b="1" dirty="0"/>
              <a:t>True Ocean</a:t>
            </a:r>
            <a:r>
              <a:rPr lang="en-US" sz="1800" dirty="0"/>
              <a:t> indicates a successful landing in a designated ocean </a:t>
            </a:r>
          </a:p>
          <a:p>
            <a:pPr marL="0" indent="0">
              <a:buNone/>
            </a:pPr>
            <a:r>
              <a:rPr lang="en-US" sz="1800" dirty="0"/>
              <a:t>area, whereas </a:t>
            </a:r>
            <a:r>
              <a:rPr lang="en-US" sz="1800" b="1" dirty="0"/>
              <a:t>False Ocean </a:t>
            </a:r>
            <a:r>
              <a:rPr lang="en-US" sz="1800" dirty="0"/>
              <a:t>indicates an unsuccessful ocean landing. Similarly, </a:t>
            </a:r>
            <a:endParaRPr lang="en-US" sz="1800" b="1" dirty="0"/>
          </a:p>
          <a:p>
            <a:pPr marL="0" indent="0">
              <a:buNone/>
            </a:pPr>
            <a:r>
              <a:rPr lang="en-US" sz="1800" b="1" dirty="0"/>
              <a:t>True RTLS </a:t>
            </a:r>
            <a:r>
              <a:rPr lang="en-US" sz="1800" dirty="0"/>
              <a:t>and </a:t>
            </a:r>
            <a:r>
              <a:rPr lang="en-US" sz="1800" b="1" dirty="0"/>
              <a:t> False RTLS </a:t>
            </a:r>
            <a:r>
              <a:rPr lang="en-US" sz="1800" dirty="0"/>
              <a:t>represent successful and unsuccessful landings on a </a:t>
            </a:r>
          </a:p>
          <a:p>
            <a:pPr marL="0" indent="0">
              <a:buNone/>
            </a:pPr>
            <a:r>
              <a:rPr lang="en-US" sz="1800" dirty="0"/>
              <a:t>Ground pad, respectively. </a:t>
            </a:r>
            <a:r>
              <a:rPr lang="en-US" sz="1800" b="1" dirty="0"/>
              <a:t>True ASDS </a:t>
            </a:r>
            <a:r>
              <a:rPr lang="en-US" sz="1800" dirty="0"/>
              <a:t>and </a:t>
            </a:r>
            <a:r>
              <a:rPr lang="en-US" sz="1800" b="1" dirty="0"/>
              <a:t>False ASDS </a:t>
            </a:r>
            <a:r>
              <a:rPr lang="en-US" sz="1800" dirty="0"/>
              <a:t>indicate successful or failed</a:t>
            </a:r>
          </a:p>
          <a:p>
            <a:pPr marL="0" indent="0">
              <a:buNone/>
            </a:pPr>
            <a:r>
              <a:rPr lang="en-US" sz="1800" dirty="0"/>
              <a:t>Landings on a drone ship.</a:t>
            </a:r>
          </a:p>
          <a:p>
            <a:r>
              <a:rPr lang="en-US" sz="1800" dirty="0"/>
              <a:t>For modeling purposes, all landing outcomes were converted into binary </a:t>
            </a:r>
          </a:p>
          <a:p>
            <a:pPr marL="0" indent="0">
              <a:buNone/>
            </a:pPr>
            <a:r>
              <a:rPr lang="en-US" sz="1800" dirty="0"/>
              <a:t>training labels, where </a:t>
            </a:r>
            <a:r>
              <a:rPr lang="en-US" sz="1800" b="1" dirty="0"/>
              <a:t>“1”</a:t>
            </a:r>
            <a:r>
              <a:rPr lang="en-US" sz="1800" dirty="0"/>
              <a:t> represents a successful landing and </a:t>
            </a:r>
            <a:r>
              <a:rPr lang="en-US" sz="1800" b="1" dirty="0"/>
              <a:t>“0”</a:t>
            </a:r>
            <a:r>
              <a:rPr lang="en-US" sz="1800" dirty="0"/>
              <a:t> represents an</a:t>
            </a:r>
          </a:p>
          <a:p>
            <a:pPr marL="0" indent="0">
              <a:buNone/>
            </a:pPr>
            <a:r>
              <a:rPr lang="en-US" sz="1800" dirty="0"/>
              <a:t>unsuccessful landing.</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BA4CF828-E059-293B-877A-65AA1B08B867}"/>
              </a:ext>
            </a:extLst>
          </p:cNvPr>
          <p:cNvSpPr/>
          <p:nvPr/>
        </p:nvSpPr>
        <p:spPr>
          <a:xfrm>
            <a:off x="8390023" y="1363579"/>
            <a:ext cx="3577388" cy="80210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Perform exploratory Data Analysis and determine Training labels</a:t>
            </a:r>
          </a:p>
        </p:txBody>
      </p:sp>
      <p:sp>
        <p:nvSpPr>
          <p:cNvPr id="3" name="Rectangle: Rounded Corners 2">
            <a:extLst>
              <a:ext uri="{FF2B5EF4-FFF2-40B4-BE49-F238E27FC236}">
                <a16:creationId xmlns:a16="http://schemas.microsoft.com/office/drawing/2014/main" id="{20154FFD-339D-A0FD-2542-1AC20CD07D8F}"/>
              </a:ext>
            </a:extLst>
          </p:cNvPr>
          <p:cNvSpPr/>
          <p:nvPr/>
        </p:nvSpPr>
        <p:spPr>
          <a:xfrm>
            <a:off x="8390023" y="2550695"/>
            <a:ext cx="3577388" cy="5775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Calculate the number of launches on each site</a:t>
            </a:r>
          </a:p>
        </p:txBody>
      </p:sp>
      <p:sp>
        <p:nvSpPr>
          <p:cNvPr id="6" name="Rectangle: Rounded Corners 5">
            <a:extLst>
              <a:ext uri="{FF2B5EF4-FFF2-40B4-BE49-F238E27FC236}">
                <a16:creationId xmlns:a16="http://schemas.microsoft.com/office/drawing/2014/main" id="{D5FD235D-F741-F30B-D554-EE9AE6260ED3}"/>
              </a:ext>
            </a:extLst>
          </p:cNvPr>
          <p:cNvSpPr/>
          <p:nvPr/>
        </p:nvSpPr>
        <p:spPr>
          <a:xfrm>
            <a:off x="8390022" y="3253335"/>
            <a:ext cx="3577387" cy="5775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Calculate the number and occurrence of each orbit</a:t>
            </a:r>
          </a:p>
        </p:txBody>
      </p:sp>
      <p:sp>
        <p:nvSpPr>
          <p:cNvPr id="7" name="Rectangle: Rounded Corners 6">
            <a:extLst>
              <a:ext uri="{FF2B5EF4-FFF2-40B4-BE49-F238E27FC236}">
                <a16:creationId xmlns:a16="http://schemas.microsoft.com/office/drawing/2014/main" id="{264DDBE0-EA00-9500-0F91-0D741AA9CFDE}"/>
              </a:ext>
            </a:extLst>
          </p:cNvPr>
          <p:cNvSpPr/>
          <p:nvPr/>
        </p:nvSpPr>
        <p:spPr>
          <a:xfrm>
            <a:off x="8390022" y="3962399"/>
            <a:ext cx="3577388" cy="80210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Calculate the number and occurrence of mission outcome per orbit type</a:t>
            </a:r>
          </a:p>
        </p:txBody>
      </p:sp>
      <p:sp>
        <p:nvSpPr>
          <p:cNvPr id="9" name="Rectangle: Rounded Corners 8">
            <a:extLst>
              <a:ext uri="{FF2B5EF4-FFF2-40B4-BE49-F238E27FC236}">
                <a16:creationId xmlns:a16="http://schemas.microsoft.com/office/drawing/2014/main" id="{E995FB23-5029-3C55-0B2E-3606039A7B37}"/>
              </a:ext>
            </a:extLst>
          </p:cNvPr>
          <p:cNvSpPr/>
          <p:nvPr/>
        </p:nvSpPr>
        <p:spPr>
          <a:xfrm>
            <a:off x="8390024" y="4908884"/>
            <a:ext cx="3577386" cy="58553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Create a landing outcome label from Outcome column</a:t>
            </a:r>
          </a:p>
        </p:txBody>
      </p:sp>
      <p:sp>
        <p:nvSpPr>
          <p:cNvPr id="10" name="Rectangle: Rounded Corners 9">
            <a:extLst>
              <a:ext uri="{FF2B5EF4-FFF2-40B4-BE49-F238E27FC236}">
                <a16:creationId xmlns:a16="http://schemas.microsoft.com/office/drawing/2014/main" id="{C90B9B51-4C58-0E6E-15BA-8CBD35A349B4}"/>
              </a:ext>
            </a:extLst>
          </p:cNvPr>
          <p:cNvSpPr/>
          <p:nvPr/>
        </p:nvSpPr>
        <p:spPr>
          <a:xfrm>
            <a:off x="8390022" y="5614737"/>
            <a:ext cx="3577387" cy="41083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Exporting the data to CSV</a:t>
            </a:r>
          </a:p>
        </p:txBody>
      </p:sp>
      <p:sp>
        <p:nvSpPr>
          <p:cNvPr id="11" name="TextBox 10">
            <a:extLst>
              <a:ext uri="{FF2B5EF4-FFF2-40B4-BE49-F238E27FC236}">
                <a16:creationId xmlns:a16="http://schemas.microsoft.com/office/drawing/2014/main" id="{759C51A4-4FD1-2750-E16C-79D3499C4247}"/>
              </a:ext>
            </a:extLst>
          </p:cNvPr>
          <p:cNvSpPr txBox="1"/>
          <p:nvPr/>
        </p:nvSpPr>
        <p:spPr>
          <a:xfrm>
            <a:off x="3545305" y="6176963"/>
            <a:ext cx="3481137" cy="369332"/>
          </a:xfrm>
          <a:prstGeom prst="rect">
            <a:avLst/>
          </a:prstGeom>
          <a:noFill/>
        </p:spPr>
        <p:txBody>
          <a:bodyPr wrap="square" rtlCol="0">
            <a:spAutoFit/>
          </a:bodyPr>
          <a:lstStyle/>
          <a:p>
            <a:r>
              <a:rPr lang="en-US" dirty="0">
                <a:hlinkClick r:id="rId3"/>
              </a:rPr>
              <a:t>GitHub URL: Data 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9832"/>
            <a:ext cx="11421990" cy="4717131"/>
          </a:xfrm>
          <a:prstGeom prst="rect">
            <a:avLst/>
          </a:prstGeom>
        </p:spPr>
        <p:txBody>
          <a:bodyPr lIns="91440" tIns="45720" rIns="91440" bIns="45720" anchor="t"/>
          <a:lstStyle/>
          <a:p>
            <a:pPr marL="0" indent="0">
              <a:buNone/>
            </a:pPr>
            <a:r>
              <a:rPr lang="en-US" sz="1800" dirty="0"/>
              <a:t>Several charts were plotted to explore relationships between key variables, including:</a:t>
            </a:r>
          </a:p>
          <a:p>
            <a:r>
              <a:rPr lang="en-US" sz="1800" dirty="0"/>
              <a:t>Flight number vs Payload Mass</a:t>
            </a:r>
          </a:p>
          <a:p>
            <a:r>
              <a:rPr lang="en-US" sz="1800" dirty="0"/>
              <a:t>Flight number vs Launch Site</a:t>
            </a:r>
          </a:p>
          <a:p>
            <a:r>
              <a:rPr lang="en-US" sz="1800" dirty="0"/>
              <a:t>Payload Mass vs Launch Site</a:t>
            </a:r>
          </a:p>
          <a:p>
            <a:r>
              <a:rPr lang="en-US" sz="1800" dirty="0"/>
              <a:t>Orbit Type vs Success Rate</a:t>
            </a:r>
          </a:p>
          <a:p>
            <a:r>
              <a:rPr lang="en-US" sz="1800" dirty="0"/>
              <a:t>Flight Number vs Orbit Type</a:t>
            </a:r>
          </a:p>
          <a:p>
            <a:r>
              <a:rPr lang="en-US" sz="1800" dirty="0"/>
              <a:t>Payload Mass vs Orbit Type</a:t>
            </a:r>
          </a:p>
          <a:p>
            <a:r>
              <a:rPr lang="en-US" sz="1800" dirty="0"/>
              <a:t>Yearly Success Rate Trend</a:t>
            </a:r>
          </a:p>
          <a:p>
            <a:pPr marL="0" indent="0">
              <a:buNone/>
            </a:pPr>
            <a:r>
              <a:rPr lang="en-US" sz="1800" dirty="0"/>
              <a:t>Scatter plots were used to examine relationship between continuous variables and to identify potential patterns useful for machine learning models.</a:t>
            </a:r>
          </a:p>
          <a:p>
            <a:pPr marL="0" indent="0">
              <a:buNone/>
            </a:pPr>
            <a:r>
              <a:rPr lang="en-US" sz="1800" dirty="0"/>
              <a:t>Bar charts were used to compare performance across discrete categories, highlighting differences between launch sites and orbit types.</a:t>
            </a:r>
          </a:p>
          <a:p>
            <a:pPr marL="0" indent="0">
              <a:buNone/>
            </a:pPr>
            <a:r>
              <a:rPr lang="en-US" sz="1800" dirty="0"/>
              <a:t>Line charts were used to analyze trends over time, particularly to observe changes in launch success rates across years.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68F8D885-3A0B-A6D8-1FB1-E287B80EFAF3}"/>
              </a:ext>
            </a:extLst>
          </p:cNvPr>
          <p:cNvSpPr txBox="1"/>
          <p:nvPr/>
        </p:nvSpPr>
        <p:spPr>
          <a:xfrm>
            <a:off x="4431733" y="6233466"/>
            <a:ext cx="4283039" cy="369332"/>
          </a:xfrm>
          <a:prstGeom prst="rect">
            <a:avLst/>
          </a:prstGeom>
          <a:noFill/>
        </p:spPr>
        <p:txBody>
          <a:bodyPr wrap="square" rtlCol="0">
            <a:spAutoFit/>
          </a:bodyPr>
          <a:lstStyle/>
          <a:p>
            <a:r>
              <a:rPr lang="en-US" dirty="0">
                <a:hlinkClick r:id="rId4"/>
              </a:rPr>
              <a:t>GitHub URL: EDA with Data Visualization</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5874"/>
            <a:ext cx="10844474" cy="4682039"/>
          </a:xfrm>
          <a:prstGeom prst="rect">
            <a:avLst/>
          </a:prstGeom>
        </p:spPr>
        <p:txBody>
          <a:bodyPr lIns="91440" tIns="45720" rIns="91440" bIns="45720" anchor="t"/>
          <a:lstStyle/>
          <a:p>
            <a:pPr marL="0" indent="0">
              <a:buNone/>
            </a:pPr>
            <a:r>
              <a:rPr lang="en-US" sz="1800" dirty="0"/>
              <a:t>The following SQL queries were conducted to explore and analyze the dataset:</a:t>
            </a:r>
          </a:p>
          <a:p>
            <a:r>
              <a:rPr lang="en-US" sz="1800" dirty="0"/>
              <a:t>Identified unique launch site names</a:t>
            </a:r>
          </a:p>
          <a:p>
            <a:r>
              <a:rPr lang="en-US" sz="1800" dirty="0"/>
              <a:t>Retrieved records where launch sites begin with “CCA”</a:t>
            </a:r>
          </a:p>
          <a:p>
            <a:r>
              <a:rPr lang="en-US" sz="1800" dirty="0"/>
              <a:t>Calculated total payload mass carried by NASA(CRS) missions</a:t>
            </a:r>
          </a:p>
          <a:p>
            <a:r>
              <a:rPr lang="en-US" sz="1800" dirty="0"/>
              <a:t>Computed average payload mass for booster version F9 v1.1</a:t>
            </a:r>
          </a:p>
          <a:p>
            <a:r>
              <a:rPr lang="en-US" sz="1800" dirty="0"/>
              <a:t>Determined the date of the first successful ground pad landing</a:t>
            </a:r>
          </a:p>
          <a:p>
            <a:r>
              <a:rPr lang="en-US" sz="1800" dirty="0"/>
              <a:t>Listed boosters that successfully landed on a drone ship with payload between 4000-6000 kg</a:t>
            </a:r>
          </a:p>
          <a:p>
            <a:r>
              <a:rPr lang="en-US" sz="1800" dirty="0"/>
              <a:t>Calculated total counts of successful and failed missions</a:t>
            </a:r>
          </a:p>
          <a:p>
            <a:r>
              <a:rPr lang="en-US" sz="1800" dirty="0"/>
              <a:t>Retrieved failed drone ship landings in 2015 along with booster and launch  site details</a:t>
            </a:r>
          </a:p>
          <a:p>
            <a:r>
              <a:rPr lang="en-US" sz="1800" dirty="0"/>
              <a:t>Ranked landing outcomes between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2D9629B4-D7DB-8D84-5B6A-22CAB29F267B}"/>
              </a:ext>
            </a:extLst>
          </p:cNvPr>
          <p:cNvSpPr txBox="1"/>
          <p:nvPr/>
        </p:nvSpPr>
        <p:spPr>
          <a:xfrm>
            <a:off x="4186989" y="6427211"/>
            <a:ext cx="3657600" cy="369332"/>
          </a:xfrm>
          <a:prstGeom prst="rect">
            <a:avLst/>
          </a:prstGeom>
          <a:noFill/>
        </p:spPr>
        <p:txBody>
          <a:bodyPr wrap="square" rtlCol="0">
            <a:spAutoFit/>
          </a:bodyPr>
          <a:lstStyle/>
          <a:p>
            <a:r>
              <a:rPr lang="en-US" dirty="0">
                <a:hlinkClick r:id="rId3"/>
              </a:rPr>
              <a:t>GitHub URL:EDA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305" y="1875054"/>
            <a:ext cx="11694695" cy="4351338"/>
          </a:xfrm>
          <a:prstGeom prst="rect">
            <a:avLst/>
          </a:prstGeom>
        </p:spPr>
        <p:txBody>
          <a:bodyPr>
            <a:normAutofit/>
          </a:bodyPr>
          <a:lstStyle/>
          <a:p>
            <a:pPr marL="0" indent="0">
              <a:buNone/>
            </a:pPr>
            <a:r>
              <a:rPr lang="en-US" b="1" dirty="0"/>
              <a:t>Launch Site Markers</a:t>
            </a:r>
          </a:p>
          <a:p>
            <a:r>
              <a:rPr lang="en-US" sz="1800" dirty="0"/>
              <a:t>Added circle markers with popup and text labels for NASA Johnson Space Center as the reference location</a:t>
            </a:r>
          </a:p>
          <a:p>
            <a:r>
              <a:rPr lang="en-US" sz="1800" dirty="0"/>
              <a:t>Plotted all launch sites using latitude and longitude coordinates</a:t>
            </a:r>
          </a:p>
          <a:p>
            <a:r>
              <a:rPr lang="en-US" sz="1800" dirty="0"/>
              <a:t>Visualized their geographic positions relative to the equator and coastlines</a:t>
            </a:r>
          </a:p>
          <a:p>
            <a:pPr marL="0" indent="0">
              <a:buNone/>
            </a:pPr>
            <a:r>
              <a:rPr lang="en-US" b="1" dirty="0"/>
              <a:t>Color-Coded Launch Outcomes</a:t>
            </a:r>
          </a:p>
          <a:p>
            <a:r>
              <a:rPr lang="en-US" sz="1800" dirty="0"/>
              <a:t>Added green markers for successful launches and red markers for failed launches</a:t>
            </a:r>
          </a:p>
          <a:p>
            <a:r>
              <a:rPr lang="en-US" sz="1800" dirty="0"/>
              <a:t>Used Marker Cluster to highlight launch sites with higher success rates</a:t>
            </a:r>
            <a:endParaRPr lang="en-US" b="1" dirty="0"/>
          </a:p>
          <a:p>
            <a:pPr marL="0" indent="0">
              <a:buNone/>
            </a:pPr>
            <a:r>
              <a:rPr lang="en-US" b="1" dirty="0"/>
              <a:t>Proximity Distance Analysis</a:t>
            </a:r>
          </a:p>
          <a:p>
            <a:r>
              <a:rPr lang="en-US" sz="1800" dirty="0"/>
              <a:t>Drew colored lines to illustrate distances from KSC LC-39A(example site)</a:t>
            </a:r>
          </a:p>
          <a:p>
            <a:r>
              <a:rPr lang="en-US" sz="1800" dirty="0"/>
              <a:t>Measured proximity to railway, highway, coastline, and nearest city</a:t>
            </a:r>
          </a:p>
          <a:p>
            <a:pPr marL="0" indent="0">
              <a:buNone/>
            </a:pP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9CB6B01A-4EA6-72D6-871F-AAC9B8074CB5}"/>
              </a:ext>
            </a:extLst>
          </p:cNvPr>
          <p:cNvSpPr txBox="1"/>
          <p:nvPr/>
        </p:nvSpPr>
        <p:spPr>
          <a:xfrm>
            <a:off x="2791326" y="6226392"/>
            <a:ext cx="5614737" cy="369332"/>
          </a:xfrm>
          <a:prstGeom prst="rect">
            <a:avLst/>
          </a:prstGeom>
          <a:noFill/>
        </p:spPr>
        <p:txBody>
          <a:bodyPr wrap="square" rtlCol="0">
            <a:spAutoFit/>
          </a:bodyPr>
          <a:lstStyle/>
          <a:p>
            <a:r>
              <a:rPr lang="en-US" dirty="0">
                <a:hlinkClick r:id="rId4"/>
              </a:rPr>
              <a:t>GitHub URL: Interactive Visual Analytics with 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8168"/>
            <a:ext cx="10687962" cy="4588795"/>
          </a:xfrm>
          <a:prstGeom prst="rect">
            <a:avLst/>
          </a:prstGeom>
        </p:spPr>
        <p:txBody>
          <a:bodyPr vert="horz" lIns="91440" tIns="45720" rIns="91440" bIns="45720" rtlCol="0" anchor="t">
            <a:normAutofit/>
          </a:bodyPr>
          <a:lstStyle/>
          <a:p>
            <a:pPr marL="0" indent="0">
              <a:buNone/>
            </a:pPr>
            <a:r>
              <a:rPr lang="en-US" b="1" dirty="0"/>
              <a:t>Launch Site Selection</a:t>
            </a:r>
          </a:p>
          <a:p>
            <a:r>
              <a:rPr lang="en-US" sz="1800" dirty="0"/>
              <a:t>Implemented a dropdown menu to allow users to select a specific launch site or view all sites</a:t>
            </a:r>
          </a:p>
          <a:p>
            <a:pPr marL="0" indent="0">
              <a:buNone/>
            </a:pPr>
            <a:r>
              <a:rPr lang="en-US" b="1" dirty="0"/>
              <a:t>Success Rate Visualization</a:t>
            </a:r>
          </a:p>
          <a:p>
            <a:r>
              <a:rPr lang="en-US" sz="1800" dirty="0"/>
              <a:t>Created a pie chart displaying total successful launches for all sites</a:t>
            </a:r>
          </a:p>
          <a:p>
            <a:r>
              <a:rPr lang="en-US" sz="1800" dirty="0"/>
              <a:t>When a specific site is selected, the chart shows Success vs Failure distribution</a:t>
            </a:r>
          </a:p>
          <a:p>
            <a:pPr marL="0" indent="0">
              <a:buNone/>
            </a:pPr>
            <a:r>
              <a:rPr lang="en-US" b="1" dirty="0"/>
              <a:t>Payload Range Filter</a:t>
            </a:r>
          </a:p>
          <a:p>
            <a:r>
              <a:rPr lang="en-US" sz="1800" dirty="0"/>
              <a:t>Added a range slide to dynamically filter payload mass values</a:t>
            </a:r>
          </a:p>
          <a:p>
            <a:pPr marL="0" indent="0">
              <a:buNone/>
            </a:pPr>
            <a:r>
              <a:rPr lang="en-US" b="1" dirty="0"/>
              <a:t>Payload vs Launch Outcome Analysis</a:t>
            </a:r>
          </a:p>
          <a:p>
            <a:r>
              <a:rPr lang="en-US" sz="1800" dirty="0"/>
              <a:t>Developed a scatter plot to illustrate the relationship between payload mass and landing success</a:t>
            </a:r>
          </a:p>
          <a:p>
            <a:r>
              <a:rPr lang="en-US" sz="1800" dirty="0"/>
              <a:t>Colored by booster version to highlight performance differences</a:t>
            </a:r>
          </a:p>
          <a:p>
            <a:pPr marL="0" indent="0">
              <a:buNone/>
            </a:pP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5AB93B9-A054-CC4D-72A8-997673E1525A}"/>
              </a:ext>
            </a:extLst>
          </p:cNvPr>
          <p:cNvSpPr txBox="1"/>
          <p:nvPr/>
        </p:nvSpPr>
        <p:spPr>
          <a:xfrm>
            <a:off x="3818021" y="6176963"/>
            <a:ext cx="4347411" cy="369332"/>
          </a:xfrm>
          <a:prstGeom prst="rect">
            <a:avLst/>
          </a:prstGeom>
          <a:noFill/>
        </p:spPr>
        <p:txBody>
          <a:bodyPr wrap="square" rtlCol="0">
            <a:spAutoFit/>
          </a:bodyPr>
          <a:lstStyle/>
          <a:p>
            <a:r>
              <a:rPr lang="en-US" dirty="0">
                <a:hlinkClick r:id="rId3"/>
              </a:rPr>
              <a:t>GitHub URL: SpaceX Dash App</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1133232" cy="4652963"/>
          </a:xfrm>
          <a:prstGeom prst="rect">
            <a:avLst/>
          </a:prstGeom>
        </p:spPr>
        <p:txBody>
          <a:bodyPr>
            <a:normAutofit/>
          </a:bodyPr>
          <a:lstStyle/>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04A9D4F1-B7A9-9671-8231-308A5BC87899}"/>
              </a:ext>
            </a:extLst>
          </p:cNvPr>
          <p:cNvSpPr/>
          <p:nvPr/>
        </p:nvSpPr>
        <p:spPr>
          <a:xfrm>
            <a:off x="930442" y="1273752"/>
            <a:ext cx="2220685" cy="169403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Creating a </a:t>
            </a:r>
            <a:r>
              <a:rPr lang="en-US" dirty="0" err="1"/>
              <a:t>Numpy</a:t>
            </a:r>
            <a:r>
              <a:rPr lang="en-US" dirty="0"/>
              <a:t> array from the column “Class” in data</a:t>
            </a:r>
          </a:p>
        </p:txBody>
      </p:sp>
      <p:sp>
        <p:nvSpPr>
          <p:cNvPr id="7" name="Rectangle: Rounded Corners 6">
            <a:extLst>
              <a:ext uri="{FF2B5EF4-FFF2-40B4-BE49-F238E27FC236}">
                <a16:creationId xmlns:a16="http://schemas.microsoft.com/office/drawing/2014/main" id="{8027178F-2328-B437-EAD4-1FCE33143F13}"/>
              </a:ext>
            </a:extLst>
          </p:cNvPr>
          <p:cNvSpPr/>
          <p:nvPr/>
        </p:nvSpPr>
        <p:spPr>
          <a:xfrm>
            <a:off x="4013860" y="1395664"/>
            <a:ext cx="2220685" cy="157212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Standardizing the data with </a:t>
            </a:r>
            <a:r>
              <a:rPr lang="en-US" dirty="0" err="1"/>
              <a:t>StandardScaler</a:t>
            </a:r>
            <a:r>
              <a:rPr lang="en-US" dirty="0"/>
              <a:t>, then fitting and transforming it </a:t>
            </a:r>
            <a:br>
              <a:rPr lang="en-US" dirty="0"/>
            </a:br>
            <a:endParaRPr lang="en-US" dirty="0"/>
          </a:p>
        </p:txBody>
      </p:sp>
      <p:sp>
        <p:nvSpPr>
          <p:cNvPr id="8" name="Rectangle: Rounded Corners 7">
            <a:extLst>
              <a:ext uri="{FF2B5EF4-FFF2-40B4-BE49-F238E27FC236}">
                <a16:creationId xmlns:a16="http://schemas.microsoft.com/office/drawing/2014/main" id="{B6FD0D72-1150-A6FC-B838-0D9887472829}"/>
              </a:ext>
            </a:extLst>
          </p:cNvPr>
          <p:cNvSpPr/>
          <p:nvPr/>
        </p:nvSpPr>
        <p:spPr>
          <a:xfrm>
            <a:off x="6792686" y="1395664"/>
            <a:ext cx="2101932" cy="15721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Splitting the data into training and testing sets with </a:t>
            </a:r>
            <a:r>
              <a:rPr lang="en-US" dirty="0" err="1"/>
              <a:t>train_test_split</a:t>
            </a:r>
            <a:r>
              <a:rPr lang="en-US" dirty="0"/>
              <a:t> function </a:t>
            </a:r>
            <a:br>
              <a:rPr lang="en-US" dirty="0"/>
            </a:br>
            <a:endParaRPr lang="en-US" dirty="0"/>
          </a:p>
        </p:txBody>
      </p:sp>
      <p:sp>
        <p:nvSpPr>
          <p:cNvPr id="9" name="Rectangle: Rounded Corners 8">
            <a:extLst>
              <a:ext uri="{FF2B5EF4-FFF2-40B4-BE49-F238E27FC236}">
                <a16:creationId xmlns:a16="http://schemas.microsoft.com/office/drawing/2014/main" id="{1FDFF58B-D27C-2FF4-FB5C-374F1BFCDDE4}"/>
              </a:ext>
            </a:extLst>
          </p:cNvPr>
          <p:cNvSpPr/>
          <p:nvPr/>
        </p:nvSpPr>
        <p:spPr>
          <a:xfrm>
            <a:off x="9440883" y="1395664"/>
            <a:ext cx="2244436" cy="15721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Creating a </a:t>
            </a:r>
            <a:r>
              <a:rPr lang="en-US" dirty="0" err="1"/>
              <a:t>GridSearchCV</a:t>
            </a:r>
            <a:r>
              <a:rPr lang="en-US" dirty="0"/>
              <a:t> object with cv = 10 to find the best parameters </a:t>
            </a:r>
            <a:br>
              <a:rPr lang="en-US" dirty="0"/>
            </a:br>
            <a:endParaRPr lang="en-US" dirty="0"/>
          </a:p>
        </p:txBody>
      </p:sp>
      <p:sp>
        <p:nvSpPr>
          <p:cNvPr id="10" name="Rectangle: Rounded Corners 9">
            <a:extLst>
              <a:ext uri="{FF2B5EF4-FFF2-40B4-BE49-F238E27FC236}">
                <a16:creationId xmlns:a16="http://schemas.microsoft.com/office/drawing/2014/main" id="{997E0476-9A74-7A7E-5656-120E7D409BE4}"/>
              </a:ext>
            </a:extLst>
          </p:cNvPr>
          <p:cNvSpPr/>
          <p:nvPr/>
        </p:nvSpPr>
        <p:spPr>
          <a:xfrm>
            <a:off x="9440884" y="4239491"/>
            <a:ext cx="2244436" cy="153583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Applying </a:t>
            </a:r>
            <a:r>
              <a:rPr lang="en-US" dirty="0" err="1"/>
              <a:t>GridSearchCV</a:t>
            </a:r>
            <a:r>
              <a:rPr lang="en-US" dirty="0"/>
              <a:t> on </a:t>
            </a:r>
            <a:r>
              <a:rPr lang="en-US" dirty="0" err="1"/>
              <a:t>LogReg</a:t>
            </a:r>
            <a:r>
              <a:rPr lang="en-US" dirty="0"/>
              <a:t>, SVM, Decision Tree, and KNN models </a:t>
            </a:r>
            <a:br>
              <a:rPr lang="en-US" dirty="0"/>
            </a:br>
            <a:endParaRPr lang="en-US" dirty="0"/>
          </a:p>
        </p:txBody>
      </p:sp>
      <p:sp>
        <p:nvSpPr>
          <p:cNvPr id="11" name="Rectangle: Rounded Corners 10">
            <a:extLst>
              <a:ext uri="{FF2B5EF4-FFF2-40B4-BE49-F238E27FC236}">
                <a16:creationId xmlns:a16="http://schemas.microsoft.com/office/drawing/2014/main" id="{D9C88D43-3C65-8A87-67B0-B69088B4B731}"/>
              </a:ext>
            </a:extLst>
          </p:cNvPr>
          <p:cNvSpPr/>
          <p:nvPr/>
        </p:nvSpPr>
        <p:spPr>
          <a:xfrm>
            <a:off x="6792686" y="4239491"/>
            <a:ext cx="2101932" cy="146649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Calculating the accuracy on the test data using the method .score() </a:t>
            </a:r>
            <a:br>
              <a:rPr lang="en-US" dirty="0"/>
            </a:br>
            <a:r>
              <a:rPr lang="en-US" dirty="0"/>
              <a:t>for all models</a:t>
            </a:r>
          </a:p>
        </p:txBody>
      </p:sp>
      <p:sp>
        <p:nvSpPr>
          <p:cNvPr id="12" name="Rectangle: Rounded Corners 11">
            <a:extLst>
              <a:ext uri="{FF2B5EF4-FFF2-40B4-BE49-F238E27FC236}">
                <a16:creationId xmlns:a16="http://schemas.microsoft.com/office/drawing/2014/main" id="{53B67298-08A8-FED6-66FD-B7A1652A5993}"/>
              </a:ext>
            </a:extLst>
          </p:cNvPr>
          <p:cNvSpPr/>
          <p:nvPr/>
        </p:nvSpPr>
        <p:spPr>
          <a:xfrm>
            <a:off x="4013860" y="4239491"/>
            <a:ext cx="2220685" cy="153583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Examining the confusion matrix for all models </a:t>
            </a:r>
            <a:br>
              <a:rPr lang="en-US" dirty="0"/>
            </a:br>
            <a:endParaRPr lang="en-US" dirty="0"/>
          </a:p>
        </p:txBody>
      </p:sp>
      <p:sp>
        <p:nvSpPr>
          <p:cNvPr id="13" name="Rectangle: Rounded Corners 12">
            <a:extLst>
              <a:ext uri="{FF2B5EF4-FFF2-40B4-BE49-F238E27FC236}">
                <a16:creationId xmlns:a16="http://schemas.microsoft.com/office/drawing/2014/main" id="{26766A1D-9EF5-3712-F9A1-CCF2CF06A384}"/>
              </a:ext>
            </a:extLst>
          </p:cNvPr>
          <p:cNvSpPr/>
          <p:nvPr/>
        </p:nvSpPr>
        <p:spPr>
          <a:xfrm>
            <a:off x="930442" y="4239491"/>
            <a:ext cx="2220685" cy="153583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Finding the method performs best by examining the </a:t>
            </a:r>
            <a:r>
              <a:rPr lang="en-US" dirty="0" err="1"/>
              <a:t>Jaccard_score</a:t>
            </a:r>
            <a:r>
              <a:rPr lang="en-US" dirty="0"/>
              <a:t> and F1_score metrics </a:t>
            </a:r>
            <a:br>
              <a:rPr lang="en-US" dirty="0"/>
            </a:br>
            <a:endParaRPr lang="en-US" dirty="0"/>
          </a:p>
        </p:txBody>
      </p:sp>
      <p:sp>
        <p:nvSpPr>
          <p:cNvPr id="14" name="Arrow: Right 13">
            <a:extLst>
              <a:ext uri="{FF2B5EF4-FFF2-40B4-BE49-F238E27FC236}">
                <a16:creationId xmlns:a16="http://schemas.microsoft.com/office/drawing/2014/main" id="{612E1081-E7E0-CB2E-6CCA-1B9B294AE309}"/>
              </a:ext>
            </a:extLst>
          </p:cNvPr>
          <p:cNvSpPr/>
          <p:nvPr/>
        </p:nvSpPr>
        <p:spPr>
          <a:xfrm>
            <a:off x="3163003" y="1949116"/>
            <a:ext cx="862733"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64F1E9-F23A-C904-5ACE-8581034E06DD}"/>
              </a:ext>
            </a:extLst>
          </p:cNvPr>
          <p:cNvSpPr/>
          <p:nvPr/>
        </p:nvSpPr>
        <p:spPr>
          <a:xfrm>
            <a:off x="6246421" y="1978804"/>
            <a:ext cx="558141"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E255C36-30D2-3DFB-EDAC-76B3D602837E}"/>
              </a:ext>
            </a:extLst>
          </p:cNvPr>
          <p:cNvSpPr/>
          <p:nvPr/>
        </p:nvSpPr>
        <p:spPr>
          <a:xfrm>
            <a:off x="8894618" y="1966929"/>
            <a:ext cx="558141"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97BAB014-9478-3116-F661-29B093EF8C48}"/>
              </a:ext>
            </a:extLst>
          </p:cNvPr>
          <p:cNvSpPr/>
          <p:nvPr/>
        </p:nvSpPr>
        <p:spPr>
          <a:xfrm>
            <a:off x="10358251" y="2967789"/>
            <a:ext cx="409699" cy="12717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4FDC732C-2C43-0CC9-5EEC-9E44054D866F}"/>
              </a:ext>
            </a:extLst>
          </p:cNvPr>
          <p:cNvSpPr/>
          <p:nvPr/>
        </p:nvSpPr>
        <p:spPr>
          <a:xfrm>
            <a:off x="8873262" y="4822735"/>
            <a:ext cx="546266" cy="30979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D136313C-E9D3-DD67-FA84-2611C784CA41}"/>
              </a:ext>
            </a:extLst>
          </p:cNvPr>
          <p:cNvSpPr/>
          <p:nvPr/>
        </p:nvSpPr>
        <p:spPr>
          <a:xfrm>
            <a:off x="6213189" y="4822735"/>
            <a:ext cx="546266" cy="30979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B50C0E34-47BD-19B5-F291-54C01733AA02}"/>
              </a:ext>
            </a:extLst>
          </p:cNvPr>
          <p:cNvSpPr/>
          <p:nvPr/>
        </p:nvSpPr>
        <p:spPr>
          <a:xfrm>
            <a:off x="3141646" y="4822735"/>
            <a:ext cx="837210" cy="3116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DFEA3B5-DB91-7D36-E32A-5BBC1CC99359}"/>
              </a:ext>
            </a:extLst>
          </p:cNvPr>
          <p:cNvSpPr txBox="1"/>
          <p:nvPr/>
        </p:nvSpPr>
        <p:spPr>
          <a:xfrm>
            <a:off x="3151127" y="6276042"/>
            <a:ext cx="4725547" cy="369332"/>
          </a:xfrm>
          <a:prstGeom prst="rect">
            <a:avLst/>
          </a:prstGeom>
          <a:noFill/>
        </p:spPr>
        <p:txBody>
          <a:bodyPr wrap="square" rtlCol="0">
            <a:spAutoFit/>
          </a:bodyPr>
          <a:lstStyle/>
          <a:p>
            <a:r>
              <a:rPr lang="en-US" dirty="0">
                <a:hlinkClick r:id="rId4"/>
              </a:rPr>
              <a:t>GitHub URL: Machine Learning Prediction</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88168"/>
            <a:ext cx="12192000" cy="5269832"/>
          </a:xfrm>
          <a:prstGeom prst="rect">
            <a:avLst/>
          </a:prstGeom>
        </p:spPr>
        <p:txBody>
          <a:bodyPr>
            <a:normAutofit/>
          </a:bodyPr>
          <a:lstStyle/>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Key Observations</a:t>
            </a:r>
          </a:p>
          <a:p>
            <a:pPr>
              <a:lnSpc>
                <a:spcPct val="100000"/>
              </a:lnSpc>
              <a:spcBef>
                <a:spcPts val="1400"/>
              </a:spcBef>
            </a:pPr>
            <a:r>
              <a:rPr lang="en-US" sz="1800" dirty="0">
                <a:solidFill>
                  <a:schemeClr val="accent3">
                    <a:lumMod val="25000"/>
                  </a:schemeClr>
                </a:solidFill>
                <a:latin typeface="Abadi" panose="020B0604020104020204" pitchFamily="34" charset="0"/>
              </a:rPr>
              <a:t>Early missions experienced more failures, while more recent launches show consistently higher success rates.</a:t>
            </a:r>
          </a:p>
          <a:p>
            <a:pPr>
              <a:lnSpc>
                <a:spcPct val="100000"/>
              </a:lnSpc>
              <a:spcBef>
                <a:spcPts val="1400"/>
              </a:spcBef>
            </a:pPr>
            <a:r>
              <a:rPr lang="en-US" sz="1800" dirty="0">
                <a:solidFill>
                  <a:schemeClr val="accent3">
                    <a:lumMod val="25000"/>
                  </a:schemeClr>
                </a:solidFill>
                <a:latin typeface="Abadi" panose="020B0604020104020204" pitchFamily="34" charset="0"/>
              </a:rPr>
              <a:t>CCAFS SLC-40 accounts for approximately half of all launches.</a:t>
            </a:r>
          </a:p>
          <a:p>
            <a:pPr>
              <a:lnSpc>
                <a:spcPct val="100000"/>
              </a:lnSpc>
              <a:spcBef>
                <a:spcPts val="1400"/>
              </a:spcBef>
            </a:pPr>
            <a:r>
              <a:rPr lang="en-US" sz="1800" dirty="0">
                <a:solidFill>
                  <a:schemeClr val="accent3">
                    <a:lumMod val="25000"/>
                  </a:schemeClr>
                </a:solidFill>
                <a:latin typeface="Abadi" panose="020B0604020104020204" pitchFamily="34" charset="0"/>
              </a:rPr>
              <a:t>VAFB SLC-40 and KSC LC-39A demonstrate relatively higher landing success rates.</a:t>
            </a:r>
          </a:p>
          <a:p>
            <a:pPr>
              <a:lnSpc>
                <a:spcPct val="100000"/>
              </a:lnSpc>
              <a:spcBef>
                <a:spcPts val="1400"/>
              </a:spcBef>
            </a:pPr>
            <a:r>
              <a:rPr lang="en-US" sz="1800" dirty="0">
                <a:solidFill>
                  <a:schemeClr val="accent3">
                    <a:lumMod val="25000"/>
                  </a:schemeClr>
                </a:solidFill>
                <a:latin typeface="Abadi" panose="020B0604020104020204" pitchFamily="34" charset="0"/>
              </a:rPr>
              <a:t>Overall, the data suggests that launch success probability has improved over time, likely due to technological advancements and operational experience.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Flight Number vs. Launch Site</a:t>
            </a:r>
            <a:endParaRPr lang="en-US" b="1" dirty="0">
              <a:solidFill>
                <a:srgbClr val="0B49CB"/>
              </a:solidFill>
            </a:endParaRPr>
          </a:p>
        </p:txBody>
      </p:sp>
      <p:pic>
        <p:nvPicPr>
          <p:cNvPr id="6" name="Picture 5">
            <a:extLst>
              <a:ext uri="{FF2B5EF4-FFF2-40B4-BE49-F238E27FC236}">
                <a16:creationId xmlns:a16="http://schemas.microsoft.com/office/drawing/2014/main" id="{54907640-BAC1-E8B9-DE2A-AF9E21B03829}"/>
              </a:ext>
            </a:extLst>
          </p:cNvPr>
          <p:cNvPicPr>
            <a:picLocks noChangeAspect="1"/>
          </p:cNvPicPr>
          <p:nvPr/>
        </p:nvPicPr>
        <p:blipFill>
          <a:blip r:embed="rId3"/>
          <a:stretch>
            <a:fillRect/>
          </a:stretch>
        </p:blipFill>
        <p:spPr>
          <a:xfrm>
            <a:off x="72189" y="1327613"/>
            <a:ext cx="12047621" cy="24792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6884" y="1507958"/>
            <a:ext cx="11421979" cy="437338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Key Observations</a:t>
            </a:r>
          </a:p>
          <a:p>
            <a:pPr>
              <a:lnSpc>
                <a:spcPct val="100000"/>
              </a:lnSpc>
              <a:spcBef>
                <a:spcPts val="1400"/>
              </a:spcBef>
            </a:pPr>
            <a:r>
              <a:rPr lang="en-US" sz="1800" dirty="0">
                <a:solidFill>
                  <a:schemeClr val="accent3">
                    <a:lumMod val="25000"/>
                  </a:schemeClr>
                </a:solidFill>
                <a:latin typeface="Abadi" panose="020B0604020104020204" pitchFamily="34" charset="0"/>
              </a:rPr>
              <a:t>Across all launch sites, higher payload mass is generally associated with a higher landing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Most missions carrying payloads are above 7000 kg resulted in successful landings.</a:t>
            </a:r>
          </a:p>
          <a:p>
            <a:pPr>
              <a:lnSpc>
                <a:spcPct val="100000"/>
              </a:lnSpc>
              <a:spcBef>
                <a:spcPts val="1400"/>
              </a:spcBef>
            </a:pPr>
            <a:r>
              <a:rPr lang="en-US" sz="1800" dirty="0">
                <a:solidFill>
                  <a:schemeClr val="accent3">
                    <a:lumMod val="25000"/>
                  </a:schemeClr>
                </a:solidFill>
                <a:latin typeface="Abadi" panose="020B0604020104020204" pitchFamily="34" charset="0"/>
              </a:rPr>
              <a:t>KSC LC-39A achieved a 100% success rate for missions with payload mass below 5500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Payload vs. Launch Site</a:t>
            </a:r>
          </a:p>
        </p:txBody>
      </p:sp>
      <p:pic>
        <p:nvPicPr>
          <p:cNvPr id="6" name="Picture 5">
            <a:extLst>
              <a:ext uri="{FF2B5EF4-FFF2-40B4-BE49-F238E27FC236}">
                <a16:creationId xmlns:a16="http://schemas.microsoft.com/office/drawing/2014/main" id="{23CD6F46-1E2F-0783-F278-79FCAB31BCDF}"/>
              </a:ext>
            </a:extLst>
          </p:cNvPr>
          <p:cNvPicPr>
            <a:picLocks noChangeAspect="1"/>
          </p:cNvPicPr>
          <p:nvPr/>
        </p:nvPicPr>
        <p:blipFill>
          <a:blip r:embed="rId3"/>
          <a:stretch>
            <a:fillRect/>
          </a:stretch>
        </p:blipFill>
        <p:spPr>
          <a:xfrm>
            <a:off x="284443" y="1507958"/>
            <a:ext cx="11526859" cy="23053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40042"/>
            <a:ext cx="10687961" cy="4353660"/>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Key Findings</a:t>
            </a:r>
          </a:p>
          <a:p>
            <a:pPr>
              <a:lnSpc>
                <a:spcPct val="100000"/>
              </a:lnSpc>
              <a:spcBef>
                <a:spcPts val="1400"/>
              </a:spcBef>
            </a:pPr>
            <a:r>
              <a:rPr lang="en-US" sz="2200" b="1" dirty="0">
                <a:solidFill>
                  <a:schemeClr val="accent3">
                    <a:lumMod val="25000"/>
                  </a:schemeClr>
                </a:solidFill>
                <a:latin typeface="Abadi" panose="020B0604020104020204" pitchFamily="34" charset="0"/>
              </a:rPr>
              <a:t>Orbits with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ES-L1,GEO,HEO, and SSO</a:t>
            </a:r>
          </a:p>
          <a:p>
            <a:pPr>
              <a:lnSpc>
                <a:spcPct val="100000"/>
              </a:lnSpc>
              <a:spcBef>
                <a:spcPts val="1400"/>
              </a:spcBef>
            </a:pPr>
            <a:r>
              <a:rPr lang="en-US" sz="2200" b="1" dirty="0">
                <a:solidFill>
                  <a:schemeClr val="accent3">
                    <a:lumMod val="25000"/>
                  </a:schemeClr>
                </a:solidFill>
                <a:latin typeface="Abadi" panose="020B0604020104020204" pitchFamily="34" charset="0"/>
              </a:rPr>
              <a:t>Orbits with 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a:p>
            <a:pPr>
              <a:lnSpc>
                <a:spcPct val="100000"/>
              </a:lnSpc>
              <a:spcBef>
                <a:spcPts val="1400"/>
              </a:spcBef>
            </a:pPr>
            <a:r>
              <a:rPr lang="en-US" sz="2200" b="1" dirty="0">
                <a:solidFill>
                  <a:schemeClr val="accent3">
                    <a:lumMod val="25000"/>
                  </a:schemeClr>
                </a:solidFill>
                <a:latin typeface="Abadi" panose="020B0604020104020204" pitchFamily="34" charset="0"/>
              </a:rPr>
              <a:t>Orbits with moderate success rates(50%-85%)</a:t>
            </a:r>
          </a:p>
          <a:p>
            <a:pPr lvl="1">
              <a:lnSpc>
                <a:spcPct val="100000"/>
              </a:lnSpc>
              <a:spcBef>
                <a:spcPts val="1400"/>
              </a:spcBef>
            </a:pPr>
            <a:r>
              <a:rPr lang="en-US" sz="1800" dirty="0">
                <a:solidFill>
                  <a:schemeClr val="accent3">
                    <a:lumMod val="25000"/>
                  </a:schemeClr>
                </a:solidFill>
                <a:latin typeface="Abadi" panose="020B0604020104020204" pitchFamily="34" charset="0"/>
              </a:rPr>
              <a:t>GTO,ISS,LEO, MEO, and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Success Rate vs. Orbit Type</a:t>
            </a:r>
            <a:endParaRPr lang="en-US" b="1" dirty="0">
              <a:solidFill>
                <a:srgbClr val="0B49CB"/>
              </a:solidFill>
            </a:endParaRPr>
          </a:p>
        </p:txBody>
      </p:sp>
      <p:pic>
        <p:nvPicPr>
          <p:cNvPr id="6" name="Picture 5">
            <a:extLst>
              <a:ext uri="{FF2B5EF4-FFF2-40B4-BE49-F238E27FC236}">
                <a16:creationId xmlns:a16="http://schemas.microsoft.com/office/drawing/2014/main" id="{3A9F0809-82A3-2FCC-C7C1-85FFEB9B1537}"/>
              </a:ext>
            </a:extLst>
          </p:cNvPr>
          <p:cNvPicPr>
            <a:picLocks noChangeAspect="1"/>
          </p:cNvPicPr>
          <p:nvPr/>
        </p:nvPicPr>
        <p:blipFill>
          <a:blip r:embed="rId3"/>
          <a:stretch>
            <a:fillRect/>
          </a:stretch>
        </p:blipFill>
        <p:spPr>
          <a:xfrm>
            <a:off x="7974840" y="1540043"/>
            <a:ext cx="3515216" cy="435366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251284"/>
            <a:ext cx="11285611" cy="463006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Key Observations</a:t>
            </a:r>
            <a:endParaRPr lang="en-US" sz="1800" b="1"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In the </a:t>
            </a:r>
            <a:r>
              <a:rPr lang="en-US" sz="1800" b="1" dirty="0">
                <a:solidFill>
                  <a:schemeClr val="accent3">
                    <a:lumMod val="25000"/>
                  </a:schemeClr>
                </a:solidFill>
                <a:latin typeface="Abadi" panose="020B0604020104020204" pitchFamily="34" charset="0"/>
              </a:rPr>
              <a:t>LEO </a:t>
            </a:r>
            <a:r>
              <a:rPr lang="en-US" sz="1800" dirty="0">
                <a:solidFill>
                  <a:schemeClr val="accent3">
                    <a:lumMod val="25000"/>
                  </a:schemeClr>
                </a:solidFill>
                <a:latin typeface="Abadi" panose="020B0604020104020204" pitchFamily="34" charset="0"/>
              </a:rPr>
              <a:t>orbit, landing success appears to increase with the number of flights, suggesting improvement over time.</a:t>
            </a:r>
          </a:p>
          <a:p>
            <a:pPr>
              <a:lnSpc>
                <a:spcPct val="100000"/>
              </a:lnSpc>
              <a:spcBef>
                <a:spcPts val="1400"/>
              </a:spcBef>
            </a:pPr>
            <a:r>
              <a:rPr lang="en-US" sz="1800" dirty="0">
                <a:solidFill>
                  <a:schemeClr val="accent3">
                    <a:lumMod val="25000"/>
                  </a:schemeClr>
                </a:solidFill>
                <a:latin typeface="Abadi" panose="020B0604020104020204" pitchFamily="34" charset="0"/>
              </a:rPr>
              <a:t>In contrast, for the </a:t>
            </a:r>
            <a:r>
              <a:rPr lang="en-US" sz="1800" b="1" dirty="0">
                <a:solidFill>
                  <a:schemeClr val="accent3">
                    <a:lumMod val="25000"/>
                  </a:schemeClr>
                </a:solidFill>
                <a:latin typeface="Abadi" panose="020B0604020104020204" pitchFamily="34" charset="0"/>
              </a:rPr>
              <a:t>GTO </a:t>
            </a:r>
            <a:r>
              <a:rPr lang="en-US" sz="1800" dirty="0">
                <a:solidFill>
                  <a:schemeClr val="accent3">
                    <a:lumMod val="25000"/>
                  </a:schemeClr>
                </a:solidFill>
                <a:latin typeface="Abadi" panose="020B0604020104020204" pitchFamily="34" charset="0"/>
              </a:rPr>
              <a:t>orbit, there is no clear relationship between flight number and landing success.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Flight Number vs. Orbit Type</a:t>
            </a:r>
            <a:endParaRPr lang="en-US" b="1" dirty="0">
              <a:solidFill>
                <a:srgbClr val="0B49CB"/>
              </a:solidFill>
            </a:endParaRPr>
          </a:p>
        </p:txBody>
      </p:sp>
      <p:pic>
        <p:nvPicPr>
          <p:cNvPr id="6" name="Picture 5">
            <a:extLst>
              <a:ext uri="{FF2B5EF4-FFF2-40B4-BE49-F238E27FC236}">
                <a16:creationId xmlns:a16="http://schemas.microsoft.com/office/drawing/2014/main" id="{1A71B99C-F50C-83AA-4F51-20C55EC0562A}"/>
              </a:ext>
            </a:extLst>
          </p:cNvPr>
          <p:cNvPicPr>
            <a:picLocks noChangeAspect="1"/>
          </p:cNvPicPr>
          <p:nvPr/>
        </p:nvPicPr>
        <p:blipFill>
          <a:blip r:embed="rId3"/>
          <a:stretch>
            <a:fillRect/>
          </a:stretch>
        </p:blipFill>
        <p:spPr>
          <a:xfrm>
            <a:off x="0" y="1363729"/>
            <a:ext cx="11285611" cy="24778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0421" y="1475874"/>
            <a:ext cx="11871158" cy="439311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Key Observations</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appear to negatively impact landing success in </a:t>
            </a:r>
            <a:r>
              <a:rPr lang="en-US" sz="2200" b="1" dirty="0">
                <a:solidFill>
                  <a:schemeClr val="accent3">
                    <a:lumMod val="25000"/>
                  </a:schemeClr>
                </a:solidFill>
                <a:latin typeface="Abadi" panose="020B0604020104020204" pitchFamily="34" charset="0"/>
              </a:rPr>
              <a:t>GTO </a:t>
            </a:r>
            <a:r>
              <a:rPr lang="en-US" sz="2200" dirty="0">
                <a:solidFill>
                  <a:schemeClr val="accent3">
                    <a:lumMod val="25000"/>
                  </a:schemeClr>
                </a:solidFill>
                <a:latin typeface="Abadi" panose="020B0604020104020204" pitchFamily="34" charset="0"/>
              </a:rPr>
              <a:t>missions.</a:t>
            </a:r>
          </a:p>
          <a:p>
            <a:pPr>
              <a:lnSpc>
                <a:spcPct val="100000"/>
              </a:lnSpc>
              <a:spcBef>
                <a:spcPts val="1400"/>
              </a:spcBef>
            </a:pPr>
            <a:r>
              <a:rPr lang="en-US" sz="2200" dirty="0">
                <a:solidFill>
                  <a:schemeClr val="accent3">
                    <a:lumMod val="25000"/>
                  </a:schemeClr>
                </a:solidFill>
                <a:latin typeface="Abadi" panose="020B0604020104020204" pitchFamily="34" charset="0"/>
              </a:rPr>
              <a:t>In contrast, heavier payloads are associated with higher success rates </a:t>
            </a:r>
            <a:r>
              <a:rPr lang="en-US" sz="2200" b="1" dirty="0">
                <a:solidFill>
                  <a:schemeClr val="accent3">
                    <a:lumMod val="25000"/>
                  </a:schemeClr>
                </a:solidFill>
                <a:latin typeface="Abadi" panose="020B0604020104020204" pitchFamily="34" charset="0"/>
              </a:rPr>
              <a:t>Polar LEO(ISS)</a:t>
            </a:r>
            <a:r>
              <a:rPr lang="en-US" sz="2200" dirty="0">
                <a:solidFill>
                  <a:schemeClr val="accent3">
                    <a:lumMod val="25000"/>
                  </a:schemeClr>
                </a:solidFill>
                <a:latin typeface="Abadi" panose="020B0604020104020204" pitchFamily="34" charset="0"/>
              </a:rPr>
              <a:t> missions.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Payload vs. Orbit Type</a:t>
            </a:r>
            <a:endParaRPr lang="en-US" b="1" dirty="0">
              <a:solidFill>
                <a:srgbClr val="0B49CB"/>
              </a:solidFill>
            </a:endParaRPr>
          </a:p>
        </p:txBody>
      </p:sp>
      <p:pic>
        <p:nvPicPr>
          <p:cNvPr id="6" name="Picture 5">
            <a:extLst>
              <a:ext uri="{FF2B5EF4-FFF2-40B4-BE49-F238E27FC236}">
                <a16:creationId xmlns:a16="http://schemas.microsoft.com/office/drawing/2014/main" id="{1EACCC09-09A7-E609-BAD9-6FA4434EAAA2}"/>
              </a:ext>
            </a:extLst>
          </p:cNvPr>
          <p:cNvPicPr>
            <a:picLocks noChangeAspect="1"/>
          </p:cNvPicPr>
          <p:nvPr/>
        </p:nvPicPr>
        <p:blipFill>
          <a:blip r:embed="rId3"/>
          <a:stretch>
            <a:fillRect/>
          </a:stretch>
        </p:blipFill>
        <p:spPr>
          <a:xfrm>
            <a:off x="160421" y="1475874"/>
            <a:ext cx="11871158" cy="235818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dirty="0">
                <a:solidFill>
                  <a:srgbClr val="0B49CB"/>
                </a:solidFill>
                <a:latin typeface="+mj-lt"/>
                <a:ea typeface="+mj-ea"/>
                <a:cs typeface="+mj-cs"/>
              </a:rPr>
              <a:t>Launch Success Yearly Trend</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661" y="2599509"/>
            <a:ext cx="4530898" cy="3639450"/>
          </a:xfrm>
          <a:prstGeom prst="rect">
            <a:avLst/>
          </a:prstGeom>
        </p:spPr>
        <p:txBody>
          <a:bodyPr vert="horz" lIns="91440" tIns="45720" rIns="91440" bIns="45720" rtlCol="0" anchor="ctr">
            <a:normAutofit/>
          </a:bodyPr>
          <a:lstStyle/>
          <a:p>
            <a:pPr marL="0" indent="0">
              <a:spcBef>
                <a:spcPts val="1400"/>
              </a:spcBef>
              <a:buNone/>
            </a:pPr>
            <a:r>
              <a:rPr lang="en-US" sz="2000" b="1" dirty="0"/>
              <a:t>Explanation:</a:t>
            </a:r>
          </a:p>
          <a:p>
            <a:pPr>
              <a:spcBef>
                <a:spcPts val="1400"/>
              </a:spcBef>
            </a:pPr>
            <a:r>
              <a:rPr lang="en-US" sz="2000" dirty="0"/>
              <a:t>The landing success rate has steadily increased from 2013 to 2020, indicating continuous improvement in SpaceX’s landing technology and operational reliability.</a:t>
            </a:r>
          </a:p>
        </p:txBody>
      </p:sp>
      <p:pic>
        <p:nvPicPr>
          <p:cNvPr id="6" name="Picture 5">
            <a:extLst>
              <a:ext uri="{FF2B5EF4-FFF2-40B4-BE49-F238E27FC236}">
                <a16:creationId xmlns:a16="http://schemas.microsoft.com/office/drawing/2014/main" id="{16901B57-55E5-02BD-EFCF-BA760F99BFA8}"/>
              </a:ext>
            </a:extLst>
          </p:cNvPr>
          <p:cNvPicPr>
            <a:picLocks noChangeAspect="1"/>
          </p:cNvPicPr>
          <p:nvPr/>
        </p:nvPicPr>
        <p:blipFill>
          <a:blip r:embed="rId2"/>
          <a:srcRect r="1199" b="-3"/>
          <a:stretch>
            <a:fillRect/>
          </a:stretch>
        </p:blipFill>
        <p:spPr>
          <a:xfrm>
            <a:off x="5911532" y="2484255"/>
            <a:ext cx="5150277" cy="3714244"/>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SQL Result-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Retrieved and displayed the names of all distinct launch sites involved in the missions.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All Launch Site Names</a:t>
            </a:r>
          </a:p>
        </p:txBody>
      </p:sp>
      <p:pic>
        <p:nvPicPr>
          <p:cNvPr id="8" name="Picture 7">
            <a:extLst>
              <a:ext uri="{FF2B5EF4-FFF2-40B4-BE49-F238E27FC236}">
                <a16:creationId xmlns:a16="http://schemas.microsoft.com/office/drawing/2014/main" id="{BC0FCAF8-FD42-03D8-76A8-B33D46A2E8BB}"/>
              </a:ext>
            </a:extLst>
          </p:cNvPr>
          <p:cNvPicPr>
            <a:picLocks noChangeAspect="1"/>
          </p:cNvPicPr>
          <p:nvPr/>
        </p:nvPicPr>
        <p:blipFill>
          <a:blip r:embed="rId3"/>
          <a:stretch>
            <a:fillRect/>
          </a:stretch>
        </p:blipFill>
        <p:spPr>
          <a:xfrm>
            <a:off x="770011" y="1327484"/>
            <a:ext cx="10651980" cy="304474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1495"/>
            <a:ext cx="10687962" cy="484546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4447DE78-912F-214B-4A7E-3A65C01012D1}"/>
              </a:ext>
            </a:extLst>
          </p:cNvPr>
          <p:cNvPicPr>
            <a:picLocks noChangeAspect="1"/>
          </p:cNvPicPr>
          <p:nvPr/>
        </p:nvPicPr>
        <p:blipFill>
          <a:blip r:embed="rId4"/>
          <a:stretch>
            <a:fillRect/>
          </a:stretch>
        </p:blipFill>
        <p:spPr>
          <a:xfrm>
            <a:off x="423871" y="1331495"/>
            <a:ext cx="11207879" cy="3962400"/>
          </a:xfrm>
          <a:prstGeom prst="rect">
            <a:avLst/>
          </a:prstGeom>
        </p:spPr>
      </p:pic>
      <p:sp>
        <p:nvSpPr>
          <p:cNvPr id="9" name="TextBox 8">
            <a:extLst>
              <a:ext uri="{FF2B5EF4-FFF2-40B4-BE49-F238E27FC236}">
                <a16:creationId xmlns:a16="http://schemas.microsoft.com/office/drawing/2014/main" id="{5C3E88CA-815B-E759-E506-2ED0C4E0ACB6}"/>
              </a:ext>
            </a:extLst>
          </p:cNvPr>
          <p:cNvSpPr txBox="1"/>
          <p:nvPr/>
        </p:nvSpPr>
        <p:spPr>
          <a:xfrm>
            <a:off x="459853" y="5321890"/>
            <a:ext cx="10998119" cy="923330"/>
          </a:xfrm>
          <a:prstGeom prst="rect">
            <a:avLst/>
          </a:prstGeom>
          <a:noFill/>
        </p:spPr>
        <p:txBody>
          <a:bodyPr wrap="square" rtlCol="0">
            <a:spAutoFit/>
          </a:bodyPr>
          <a:lstStyle/>
          <a:p>
            <a:r>
              <a:rPr lang="en-US" b="1" dirty="0"/>
              <a:t>Explanation </a:t>
            </a:r>
          </a:p>
          <a:p>
            <a:pPr marL="285750" indent="-285750">
              <a:buFont typeface="Arial" panose="020B0604020202020204" pitchFamily="34" charset="0"/>
              <a:buChar char="•"/>
            </a:pPr>
            <a:r>
              <a:rPr lang="en-US" dirty="0"/>
              <a:t>Retrieved five records where the launch site name starts with “CCA” to analyze missions conducted at Cape Canaveral locations</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9621"/>
            <a:ext cx="10687962" cy="479734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mass carried by boosters launched under NASA’s CRS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Total Payload Mass</a:t>
            </a:r>
          </a:p>
        </p:txBody>
      </p:sp>
      <p:pic>
        <p:nvPicPr>
          <p:cNvPr id="6" name="Picture 5">
            <a:extLst>
              <a:ext uri="{FF2B5EF4-FFF2-40B4-BE49-F238E27FC236}">
                <a16:creationId xmlns:a16="http://schemas.microsoft.com/office/drawing/2014/main" id="{BD805208-7F8D-79FC-8486-267EB91B87AF}"/>
              </a:ext>
            </a:extLst>
          </p:cNvPr>
          <p:cNvPicPr>
            <a:picLocks noChangeAspect="1"/>
          </p:cNvPicPr>
          <p:nvPr/>
        </p:nvPicPr>
        <p:blipFill>
          <a:blip r:embed="rId3"/>
          <a:stretch>
            <a:fillRect/>
          </a:stretch>
        </p:blipFill>
        <p:spPr>
          <a:xfrm>
            <a:off x="734028" y="1379621"/>
            <a:ext cx="10864414" cy="229717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0632" y="1411705"/>
            <a:ext cx="11470105" cy="476525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the F9 v1.1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B72BB198-5E9C-EB48-11F4-D1B66F84A13C}"/>
              </a:ext>
            </a:extLst>
          </p:cNvPr>
          <p:cNvPicPr>
            <a:picLocks noChangeAspect="1"/>
          </p:cNvPicPr>
          <p:nvPr/>
        </p:nvPicPr>
        <p:blipFill>
          <a:blip r:embed="rId3"/>
          <a:stretch>
            <a:fillRect/>
          </a:stretch>
        </p:blipFill>
        <p:spPr>
          <a:xfrm>
            <a:off x="573510" y="1368943"/>
            <a:ext cx="11044979" cy="23496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Identified the date of the first successful landing on a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DD56E34-4DDF-8EBF-01F3-2EF331B8E063}"/>
              </a:ext>
            </a:extLst>
          </p:cNvPr>
          <p:cNvPicPr>
            <a:picLocks noChangeAspect="1"/>
          </p:cNvPicPr>
          <p:nvPr/>
        </p:nvPicPr>
        <p:blipFill>
          <a:blip r:embed="rId3"/>
          <a:stretch>
            <a:fillRect/>
          </a:stretch>
        </p:blipFill>
        <p:spPr>
          <a:xfrm>
            <a:off x="770010" y="1575377"/>
            <a:ext cx="11085095" cy="219963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7958"/>
            <a:ext cx="10687962" cy="466900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Retrieved the names of boosters that successfully landed on a drone ship with payload masses between 4000 kg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6F40D38-C2AF-C528-BE57-1D945E7409E8}"/>
              </a:ext>
            </a:extLst>
          </p:cNvPr>
          <p:cNvPicPr>
            <a:picLocks noChangeAspect="1"/>
          </p:cNvPicPr>
          <p:nvPr/>
        </p:nvPicPr>
        <p:blipFill>
          <a:blip r:embed="rId3"/>
          <a:stretch>
            <a:fillRect/>
          </a:stretch>
        </p:blipFill>
        <p:spPr>
          <a:xfrm>
            <a:off x="1082832" y="1393288"/>
            <a:ext cx="10202779" cy="30503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12758"/>
            <a:ext cx="10892600" cy="40907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capstone project, we aim to predict whether the SpaceX Falcon 9 first stage will successfully land by applying various machine learning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The project workflow includes data collection and preprocessing, exploratory data analysis, interactive data visualization, and predictive modeling.</a:t>
            </a:r>
          </a:p>
          <a:p>
            <a:pPr>
              <a:lnSpc>
                <a:spcPct val="100000"/>
              </a:lnSpc>
              <a:spcBef>
                <a:spcPts val="1400"/>
              </a:spcBef>
            </a:pPr>
            <a:r>
              <a:rPr lang="en-US" sz="2200" dirty="0">
                <a:solidFill>
                  <a:schemeClr val="accent3">
                    <a:lumMod val="25000"/>
                  </a:schemeClr>
                </a:solidFill>
                <a:latin typeface="Abadi" panose="020B0604020104020204" pitchFamily="34" charset="0"/>
              </a:rPr>
              <a:t>Through data analysis, we observe that certain launch features, such as payload, orbit, and launch site are associated with mission outcomes(success or failure).</a:t>
            </a:r>
          </a:p>
          <a:p>
            <a:pPr>
              <a:lnSpc>
                <a:spcPct val="100000"/>
              </a:lnSpc>
              <a:spcBef>
                <a:spcPts val="1400"/>
              </a:spcBef>
            </a:pPr>
            <a:r>
              <a:rPr lang="en-US" sz="2200" dirty="0">
                <a:solidFill>
                  <a:schemeClr val="accent3">
                    <a:lumMod val="25000"/>
                  </a:schemeClr>
                </a:solidFill>
                <a:latin typeface="Abadi" panose="020B0604020104020204" pitchFamily="34" charset="0"/>
              </a:rPr>
              <a:t>Among the models evaluated, the Decision Tree algorithm demonstrated the best performance in predicting first stage landing success.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Executive Summary</a:t>
            </a:r>
            <a:endParaRPr lang="en-US" b="1"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8758" y="1379621"/>
            <a:ext cx="11169214" cy="4797342"/>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number of successful and failed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900733-268A-9776-00E0-43A6BD592E57}"/>
              </a:ext>
            </a:extLst>
          </p:cNvPr>
          <p:cNvPicPr>
            <a:picLocks noChangeAspect="1"/>
          </p:cNvPicPr>
          <p:nvPr/>
        </p:nvPicPr>
        <p:blipFill>
          <a:blip r:embed="rId3"/>
          <a:stretch>
            <a:fillRect/>
          </a:stretch>
        </p:blipFill>
        <p:spPr>
          <a:xfrm>
            <a:off x="577516" y="1379621"/>
            <a:ext cx="11457972" cy="27896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kern="1200" dirty="0">
                <a:solidFill>
                  <a:srgbClr val="0B49CB"/>
                </a:solidFill>
                <a:latin typeface="+mj-lt"/>
                <a:ea typeface="+mj-ea"/>
                <a:cs typeface="+mj-cs"/>
              </a:rPr>
              <a:t>Boosters Carried Maximum Payload</a:t>
            </a:r>
          </a:p>
        </p:txBody>
      </p:sp>
      <p:sp>
        <p:nvSpPr>
          <p:cNvPr id="24" name="Rectangle 2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0" y="2599509"/>
            <a:ext cx="5265145" cy="3639450"/>
          </a:xfrm>
          <a:prstGeom prst="rect">
            <a:avLst/>
          </a:prstGeom>
        </p:spPr>
        <p:txBody>
          <a:bodyPr vert="horz" lIns="91440" tIns="45720" rIns="91440" bIns="45720" rtlCol="0" anchor="ctr">
            <a:normAutofit/>
          </a:bodyPr>
          <a:lstStyle/>
          <a:p>
            <a:pPr marL="0" indent="0">
              <a:spcBef>
                <a:spcPts val="1400"/>
              </a:spcBef>
              <a:buNone/>
            </a:pPr>
            <a:r>
              <a:rPr lang="en-US" sz="2000" b="1" dirty="0"/>
              <a:t>Explanation</a:t>
            </a:r>
          </a:p>
          <a:p>
            <a:pPr>
              <a:spcBef>
                <a:spcPts val="1400"/>
              </a:spcBef>
            </a:pPr>
            <a:r>
              <a:rPr lang="en-US" sz="2000" dirty="0"/>
              <a:t>Identified the booster versions that carried the maximum payload mass.</a:t>
            </a:r>
          </a:p>
        </p:txBody>
      </p:sp>
      <p:pic>
        <p:nvPicPr>
          <p:cNvPr id="12" name="Picture 11">
            <a:extLst>
              <a:ext uri="{FF2B5EF4-FFF2-40B4-BE49-F238E27FC236}">
                <a16:creationId xmlns:a16="http://schemas.microsoft.com/office/drawing/2014/main" id="{400AE039-CF0E-B1CB-D95B-3197D9F6B4E4}"/>
              </a:ext>
            </a:extLst>
          </p:cNvPr>
          <p:cNvPicPr>
            <a:picLocks noChangeAspect="1"/>
          </p:cNvPicPr>
          <p:nvPr/>
        </p:nvPicPr>
        <p:blipFill>
          <a:blip r:embed="rId3"/>
          <a:stretch>
            <a:fillRect/>
          </a:stretch>
        </p:blipFill>
        <p:spPr>
          <a:xfrm>
            <a:off x="6867443" y="2389218"/>
            <a:ext cx="2805946" cy="3714244"/>
          </a:xfrm>
          <a:prstGeom prst="rect">
            <a:avLst/>
          </a:prstGeom>
        </p:spPr>
      </p:pic>
      <p:sp>
        <p:nvSpPr>
          <p:cNvPr id="28" name="Rectangle 2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4263"/>
            <a:ext cx="10849561" cy="4682700"/>
          </a:xfrm>
          <a:prstGeom prst="rect">
            <a:avLst/>
          </a:prstGeom>
        </p:spPr>
        <p:txBody>
          <a:bodyPr lIns="91440" tIns="45720" rIns="91440" bIns="45720" anchor="t">
            <a:normAutofit/>
          </a:bodyPr>
          <a:lstStyle/>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marL="0" indent="0">
              <a:lnSpc>
                <a:spcPct val="100000"/>
              </a:lnSpc>
              <a:spcBef>
                <a:spcPts val="1400"/>
              </a:spcBef>
              <a:buNone/>
            </a:pPr>
            <a:r>
              <a:rPr lang="en-US" b="1" dirty="0">
                <a:solidFill>
                  <a:schemeClr val="accent3">
                    <a:lumMod val="25000"/>
                  </a:schemeClr>
                </a:solidFill>
                <a:latin typeface="Abadi"/>
              </a:rPr>
              <a:t>Explanation</a:t>
            </a:r>
          </a:p>
          <a:p>
            <a:pPr>
              <a:lnSpc>
                <a:spcPct val="100000"/>
              </a:lnSpc>
              <a:spcBef>
                <a:spcPts val="1400"/>
              </a:spcBef>
            </a:pPr>
            <a:r>
              <a:rPr lang="en-US" dirty="0"/>
              <a:t>Retrieved failed drone ship landing outcomes in 2015, including their booster versions and corresponding launch sites.</a:t>
            </a:r>
            <a:endParaRPr lang="en-US" b="1"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2015 Launch Records</a:t>
            </a:r>
          </a:p>
        </p:txBody>
      </p:sp>
      <p:pic>
        <p:nvPicPr>
          <p:cNvPr id="6" name="Picture 5">
            <a:extLst>
              <a:ext uri="{FF2B5EF4-FFF2-40B4-BE49-F238E27FC236}">
                <a16:creationId xmlns:a16="http://schemas.microsoft.com/office/drawing/2014/main" id="{CB801CE6-ACDA-D898-61EA-2CF3C8C528C8}"/>
              </a:ext>
            </a:extLst>
          </p:cNvPr>
          <p:cNvPicPr>
            <a:picLocks noChangeAspect="1"/>
          </p:cNvPicPr>
          <p:nvPr/>
        </p:nvPicPr>
        <p:blipFill>
          <a:blip r:embed="rId3"/>
          <a:stretch>
            <a:fillRect/>
          </a:stretch>
        </p:blipFill>
        <p:spPr>
          <a:xfrm>
            <a:off x="316816" y="1455854"/>
            <a:ext cx="11421990" cy="291095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5032375"/>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t>Ranked the counts of landing outcomes (e.g., Failure – drone ship, Success – ground pad) between June 4, 2010 and March 20, 2017 in descending order.</a:t>
            </a:r>
            <a:endParaRPr lang="en-US" sz="18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7619F964-9175-3523-26C3-D7A3AC0D7F43}"/>
              </a:ext>
            </a:extLst>
          </p:cNvPr>
          <p:cNvPicPr>
            <a:picLocks noChangeAspect="1"/>
          </p:cNvPicPr>
          <p:nvPr/>
        </p:nvPicPr>
        <p:blipFill>
          <a:blip r:embed="rId3"/>
          <a:stretch>
            <a:fillRect/>
          </a:stretch>
        </p:blipFill>
        <p:spPr>
          <a:xfrm>
            <a:off x="770010" y="1349956"/>
            <a:ext cx="10515599" cy="415808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01600" y="639520"/>
            <a:ext cx="4295302" cy="17190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b="1" kern="1200" dirty="0">
                <a:solidFill>
                  <a:srgbClr val="0B49CB"/>
                </a:solidFill>
                <a:latin typeface="+mj-lt"/>
                <a:ea typeface="+mj-ea"/>
                <a:cs typeface="+mj-cs"/>
              </a:rPr>
              <a:t>All launch sites’ location markers on a global map</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1600" y="2807208"/>
            <a:ext cx="4572000" cy="3410712"/>
          </a:xfrm>
          <a:prstGeom prst="rect">
            <a:avLst/>
          </a:prstGeom>
        </p:spPr>
        <p:txBody>
          <a:bodyPr vert="horz" lIns="91440" tIns="45720" rIns="91440" bIns="45720" rtlCol="0" anchor="t">
            <a:normAutofit lnSpcReduction="10000"/>
          </a:bodyPr>
          <a:lstStyle/>
          <a:p>
            <a:pPr marL="0" indent="0">
              <a:buNone/>
            </a:pPr>
            <a:r>
              <a:rPr lang="en-US" sz="1800" b="1" dirty="0"/>
              <a:t>Geographic Location Insights</a:t>
            </a:r>
          </a:p>
          <a:p>
            <a:r>
              <a:rPr lang="en-US" sz="1800" dirty="0"/>
              <a:t>Most launch sites are located near the </a:t>
            </a:r>
            <a:r>
              <a:rPr lang="en-US" sz="1800" b="1" dirty="0"/>
              <a:t>Equator</a:t>
            </a:r>
            <a:r>
              <a:rPr lang="en-US" sz="1800" dirty="0"/>
              <a:t>, where the Earth’s rotational speed is highest(approximately 1670 km/h). Launching from near the Equator provides additional velocity due to inertia, helping spacecraft reach and maintain orbit more efficiently.</a:t>
            </a:r>
          </a:p>
          <a:p>
            <a:r>
              <a:rPr lang="en-US" sz="1800" dirty="0"/>
              <a:t>All launch sites are positioned close the  coastline. Launching rockets over the oceans reduces safety risks by minimizing the chance of debris falling over populated areas.</a:t>
            </a:r>
          </a:p>
        </p:txBody>
      </p:sp>
      <p:pic>
        <p:nvPicPr>
          <p:cNvPr id="6" name="Picture 5">
            <a:extLst>
              <a:ext uri="{FF2B5EF4-FFF2-40B4-BE49-F238E27FC236}">
                <a16:creationId xmlns:a16="http://schemas.microsoft.com/office/drawing/2014/main" id="{995B523C-A79B-23C8-84BF-FA3CD794B06B}"/>
              </a:ext>
            </a:extLst>
          </p:cNvPr>
          <p:cNvPicPr>
            <a:picLocks noChangeAspect="1"/>
          </p:cNvPicPr>
          <p:nvPr/>
        </p:nvPicPr>
        <p:blipFill>
          <a:blip r:embed="rId3"/>
          <a:stretch>
            <a:fillRect/>
          </a:stretch>
        </p:blipFill>
        <p:spPr>
          <a:xfrm>
            <a:off x="4766132" y="640080"/>
            <a:ext cx="6680048" cy="55778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0936" y="639520"/>
            <a:ext cx="3429000" cy="17190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b="1" kern="1200" dirty="0" err="1">
                <a:solidFill>
                  <a:srgbClr val="0B49CB"/>
                </a:solidFill>
                <a:latin typeface="+mj-lt"/>
                <a:ea typeface="+mj-ea"/>
                <a:cs typeface="+mj-cs"/>
              </a:rPr>
              <a:t>Colour</a:t>
            </a:r>
            <a:r>
              <a:rPr lang="en-US" sz="2800" b="1" kern="1200" dirty="0">
                <a:solidFill>
                  <a:srgbClr val="0B49CB"/>
                </a:solidFill>
                <a:latin typeface="+mj-lt"/>
                <a:ea typeface="+mj-ea"/>
                <a:cs typeface="+mj-cs"/>
              </a:rPr>
              <a:t>-labeled launch records on the map</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839A33C-4B3E-5D6A-5C88-413DAB4D89DF}"/>
              </a:ext>
            </a:extLst>
          </p:cNvPr>
          <p:cNvPicPr>
            <a:picLocks noGrp="1" noChangeAspect="1"/>
          </p:cNvPicPr>
          <p:nvPr>
            <p:ph idx="4294967295"/>
          </p:nvPr>
        </p:nvPicPr>
        <p:blipFill>
          <a:blip r:embed="rId2"/>
          <a:stretch>
            <a:fillRect/>
          </a:stretch>
        </p:blipFill>
        <p:spPr>
          <a:xfrm>
            <a:off x="5290333" y="640080"/>
            <a:ext cx="5631645" cy="55778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B0A2362B-CE29-3EB7-AB1C-CE6972C109B6}"/>
              </a:ext>
            </a:extLst>
          </p:cNvPr>
          <p:cNvSpPr txBox="1"/>
          <p:nvPr/>
        </p:nvSpPr>
        <p:spPr>
          <a:xfrm>
            <a:off x="214009" y="2782111"/>
            <a:ext cx="4863829" cy="2646878"/>
          </a:xfrm>
          <a:prstGeom prst="rect">
            <a:avLst/>
          </a:prstGeom>
          <a:noFill/>
        </p:spPr>
        <p:txBody>
          <a:bodyPr wrap="square" rtlCol="0">
            <a:spAutoFit/>
          </a:bodyPr>
          <a:lstStyle/>
          <a:p>
            <a:r>
              <a:rPr lang="en-US" sz="2200" b="1" dirty="0"/>
              <a:t>Launch Outcome Visualization</a:t>
            </a:r>
          </a:p>
          <a:p>
            <a:pPr marL="342900" indent="-342900">
              <a:buFont typeface="Arial" panose="020B0604020202020204" pitchFamily="34" charset="0"/>
              <a:buChar char="•"/>
            </a:pPr>
            <a:r>
              <a:rPr lang="en-US" dirty="0"/>
              <a:t>Color-coded markers help quickly identify launch site performance</a:t>
            </a:r>
          </a:p>
          <a:p>
            <a:pPr marL="800100" lvl="1" indent="-342900">
              <a:buFont typeface="Arial" panose="020B0604020202020204" pitchFamily="34" charset="0"/>
              <a:buChar char="•"/>
            </a:pPr>
            <a:r>
              <a:rPr lang="en-US" dirty="0">
                <a:solidFill>
                  <a:schemeClr val="accent6"/>
                </a:solidFill>
              </a:rPr>
              <a:t>Green markers: </a:t>
            </a:r>
            <a:r>
              <a:rPr lang="en-US" dirty="0"/>
              <a:t>represent successful launches</a:t>
            </a:r>
          </a:p>
          <a:p>
            <a:pPr marL="800100" lvl="1" indent="-342900">
              <a:buFont typeface="Arial" panose="020B0604020202020204" pitchFamily="34" charset="0"/>
              <a:buChar char="•"/>
            </a:pPr>
            <a:r>
              <a:rPr lang="en-US" b="1" dirty="0">
                <a:solidFill>
                  <a:srgbClr val="C00000"/>
                </a:solidFill>
              </a:rPr>
              <a:t>Red markers: </a:t>
            </a:r>
            <a:r>
              <a:rPr lang="en-US" dirty="0">
                <a:solidFill>
                  <a:srgbClr val="C00000"/>
                </a:solidFill>
              </a:rPr>
              <a:t> </a:t>
            </a:r>
            <a:r>
              <a:rPr lang="en-US" dirty="0"/>
              <a:t>represent failed launches</a:t>
            </a:r>
            <a:endParaRPr lang="en-US" b="1" dirty="0">
              <a:solidFill>
                <a:srgbClr val="C00000"/>
              </a:solidFill>
            </a:endParaRPr>
          </a:p>
          <a:p>
            <a:pPr marL="342900" indent="-342900">
              <a:buFont typeface="Arial" panose="020B0604020202020204" pitchFamily="34" charset="0"/>
              <a:buChar char="•"/>
            </a:pPr>
            <a:r>
              <a:rPr lang="en-US" dirty="0"/>
              <a:t>Based on the visualization, </a:t>
            </a:r>
            <a:r>
              <a:rPr lang="en-US" b="1" dirty="0"/>
              <a:t>KSC LC-39A </a:t>
            </a:r>
            <a:r>
              <a:rPr lang="en-US" dirty="0"/>
              <a:t>demonstrates a notably high landing success rate compared to other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b="1" dirty="0">
                <a:solidFill>
                  <a:srgbClr val="0B49CB"/>
                </a:solidFill>
                <a:latin typeface="+mj-lt"/>
                <a:ea typeface="+mj-ea"/>
                <a:cs typeface="+mj-cs"/>
              </a:rPr>
              <a:t>Distance from the launch site KSC LC-39A to its proximities</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 y="2330505"/>
            <a:ext cx="5685810" cy="3979585"/>
          </a:xfrm>
          <a:prstGeom prst="rect">
            <a:avLst/>
          </a:prstGeom>
        </p:spPr>
        <p:txBody>
          <a:bodyPr vert="horz" lIns="91440" tIns="45720" rIns="91440" bIns="45720" rtlCol="0" anchor="ctr">
            <a:normAutofit lnSpcReduction="10000"/>
          </a:bodyPr>
          <a:lstStyle/>
          <a:p>
            <a:pPr marL="0" indent="0">
              <a:spcBef>
                <a:spcPts val="1400"/>
              </a:spcBef>
              <a:buNone/>
            </a:pPr>
            <a:r>
              <a:rPr lang="en-US" sz="2200" b="1" dirty="0"/>
              <a:t>Proximity Analysis- KSC LC-39A</a:t>
            </a:r>
          </a:p>
          <a:p>
            <a:pPr>
              <a:spcBef>
                <a:spcPts val="1400"/>
              </a:spcBef>
            </a:pPr>
            <a:r>
              <a:rPr lang="en-US" sz="2200" dirty="0"/>
              <a:t>The launch site </a:t>
            </a:r>
            <a:r>
              <a:rPr lang="en-US" sz="2200" b="1" dirty="0"/>
              <a:t>KSC LC-39A </a:t>
            </a:r>
            <a:r>
              <a:rPr lang="en-US" sz="2200" dirty="0"/>
              <a:t>is located relatively close to key infrastructures</a:t>
            </a:r>
          </a:p>
          <a:p>
            <a:pPr lvl="1">
              <a:spcBef>
                <a:spcPts val="1400"/>
              </a:spcBef>
            </a:pPr>
            <a:r>
              <a:rPr lang="en-US" sz="1800" dirty="0"/>
              <a:t>Railway: 15.23 km</a:t>
            </a:r>
          </a:p>
          <a:p>
            <a:pPr lvl="1">
              <a:spcBef>
                <a:spcPts val="1400"/>
              </a:spcBef>
            </a:pPr>
            <a:r>
              <a:rPr lang="en-US" sz="1800" dirty="0"/>
              <a:t>Highway: 20.28 km</a:t>
            </a:r>
          </a:p>
          <a:p>
            <a:pPr lvl="1">
              <a:spcBef>
                <a:spcPts val="1400"/>
              </a:spcBef>
            </a:pPr>
            <a:r>
              <a:rPr lang="en-US" sz="1800" dirty="0"/>
              <a:t>Coastline: 14.99 km</a:t>
            </a:r>
          </a:p>
          <a:p>
            <a:pPr lvl="1">
              <a:spcBef>
                <a:spcPts val="1400"/>
              </a:spcBef>
            </a:pPr>
            <a:r>
              <a:rPr lang="en-US" sz="1800" dirty="0"/>
              <a:t>Nearest city(Titusville): 16.32 km</a:t>
            </a:r>
          </a:p>
          <a:p>
            <a:pPr>
              <a:spcBef>
                <a:spcPts val="1400"/>
              </a:spcBef>
            </a:pPr>
            <a:r>
              <a:rPr lang="en-US" sz="2200" dirty="0"/>
              <a:t>Given the high velocity of rockets, a failed launch could travel 15-20 km within seconds, posing potential risks to nearly populated or infrastructural areas.</a:t>
            </a:r>
          </a:p>
          <a:p>
            <a:pPr marL="0" indent="0">
              <a:spcBef>
                <a:spcPts val="1400"/>
              </a:spcBef>
              <a:buNone/>
            </a:pPr>
            <a:endParaRPr lang="en-US" sz="2000" b="1" dirty="0"/>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5E07FE-CA13-9FB1-0BE3-4F7FFFDE37E4}"/>
              </a:ext>
            </a:extLst>
          </p:cNvPr>
          <p:cNvPicPr>
            <a:picLocks noChangeAspect="1"/>
          </p:cNvPicPr>
          <p:nvPr/>
        </p:nvPicPr>
        <p:blipFill>
          <a:blip r:embed="rId2"/>
          <a:srcRect l="4677" r="27756" b="2"/>
          <a:stretch>
            <a:fillRect/>
          </a:stretch>
        </p:blipFill>
        <p:spPr>
          <a:xfrm>
            <a:off x="5977788" y="799352"/>
            <a:ext cx="5425410" cy="525929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b="1" kern="1200" dirty="0">
                <a:solidFill>
                  <a:srgbClr val="0B49CB"/>
                </a:solidFill>
                <a:latin typeface="+mj-lt"/>
                <a:ea typeface="+mj-ea"/>
                <a:cs typeface="+mj-cs"/>
              </a:rPr>
              <a:t>Launch success count for all sites</a:t>
            </a:r>
          </a:p>
        </p:txBody>
      </p:sp>
      <p:pic>
        <p:nvPicPr>
          <p:cNvPr id="4" name="Content Placeholder 3">
            <a:extLst>
              <a:ext uri="{FF2B5EF4-FFF2-40B4-BE49-F238E27FC236}">
                <a16:creationId xmlns:a16="http://schemas.microsoft.com/office/drawing/2014/main" id="{5DA567F3-7BAC-35D7-669E-87F1D9EC3D04}"/>
              </a:ext>
            </a:extLst>
          </p:cNvPr>
          <p:cNvPicPr>
            <a:picLocks noGrp="1" noChangeAspect="1"/>
          </p:cNvPicPr>
          <p:nvPr>
            <p:ph idx="4294967295"/>
          </p:nvPr>
        </p:nvPicPr>
        <p:blipFill>
          <a:blip r:embed="rId2"/>
          <a:stretch>
            <a:fillRect/>
          </a:stretch>
        </p:blipFill>
        <p:spPr>
          <a:xfrm>
            <a:off x="643467" y="2195672"/>
            <a:ext cx="10905066" cy="335330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C262EF9F-F0CA-F978-405F-328094B69034}"/>
              </a:ext>
            </a:extLst>
          </p:cNvPr>
          <p:cNvSpPr txBox="1"/>
          <p:nvPr/>
        </p:nvSpPr>
        <p:spPr>
          <a:xfrm>
            <a:off x="223024" y="5241073"/>
            <a:ext cx="11544433" cy="707886"/>
          </a:xfrm>
          <a:prstGeom prst="rect">
            <a:avLst/>
          </a:prstGeom>
          <a:noFill/>
        </p:spPr>
        <p:txBody>
          <a:bodyPr wrap="square" rtlCol="0">
            <a:spAutoFit/>
          </a:bodyPr>
          <a:lstStyle/>
          <a:p>
            <a:r>
              <a:rPr lang="en-US" sz="2200" b="1" dirty="0"/>
              <a:t>Dashboard Insight:</a:t>
            </a:r>
          </a:p>
          <a:p>
            <a:pPr marL="285750" indent="-285750">
              <a:buFont typeface="Arial" panose="020B0604020202020204" pitchFamily="34" charset="0"/>
              <a:buChar char="•"/>
            </a:pPr>
            <a:r>
              <a:rPr lang="en-US" dirty="0"/>
              <a:t>The chart clearly indicates that </a:t>
            </a:r>
            <a:r>
              <a:rPr lang="en-US" b="1" dirty="0"/>
              <a:t>KSC LC-39A </a:t>
            </a:r>
            <a:r>
              <a:rPr lang="en-US" dirty="0"/>
              <a:t>has the highest number of successful launches among all launch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Introduction</a:t>
            </a:r>
            <a:endParaRPr lang="en-US" b="1"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84422"/>
            <a:ext cx="10946837" cy="4138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project, we aim to predict whether the Falcon 9 first stage will land successfully. SpaceX advertises Falcon 9 launches at approximately $62 million per launch, while competitors typically charge more than $165 million. A significant portion of this cost advantage comes from the ability to reuse the first stage booster. Therefore, accurately predicting landing success helps estimate the overall launch cost and provides valuable insight for companies competing with SpaceX in bidding for launch contracts.</a:t>
            </a:r>
          </a:p>
          <a:p>
            <a:pPr>
              <a:spcBef>
                <a:spcPts val="1400"/>
              </a:spcBef>
            </a:pPr>
            <a:r>
              <a:rPr lang="en-US" sz="2200" dirty="0">
                <a:solidFill>
                  <a:schemeClr val="accent3">
                    <a:lumMod val="25000"/>
                  </a:schemeClr>
                </a:solidFill>
                <a:latin typeface="Abadi" panose="020B0604020104020204" pitchFamily="34" charset="0"/>
              </a:rPr>
              <a:t>It is important to note that not all unsuccessfully landings are accidental, in some missions, SpaceX intentionally performs controlled landings in the ocean.</a:t>
            </a:r>
          </a:p>
          <a:p>
            <a:pPr>
              <a:spcBef>
                <a:spcPts val="1400"/>
              </a:spcBef>
            </a:pPr>
            <a:r>
              <a:rPr lang="en-US" sz="2200" dirty="0">
                <a:solidFill>
                  <a:schemeClr val="accent3">
                    <a:lumMod val="25000"/>
                  </a:schemeClr>
                </a:solidFill>
                <a:latin typeface="Abadi" panose="020B0604020104020204" pitchFamily="34" charset="0"/>
              </a:rPr>
              <a:t>The primary research question of this project is given a set of launch characteristics, such as payload mass, orbit type, and other features, can we accurately predict whether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b="1" kern="1200" dirty="0">
                <a:solidFill>
                  <a:srgbClr val="0B49CB"/>
                </a:solidFill>
                <a:latin typeface="+mj-lt"/>
                <a:ea typeface="+mj-ea"/>
                <a:cs typeface="+mj-cs"/>
              </a:rPr>
              <a:t>Launch site with highest launch success ratio</a:t>
            </a:r>
          </a:p>
        </p:txBody>
      </p:sp>
      <p:pic>
        <p:nvPicPr>
          <p:cNvPr id="4" name="Content Placeholder 3">
            <a:extLst>
              <a:ext uri="{FF2B5EF4-FFF2-40B4-BE49-F238E27FC236}">
                <a16:creationId xmlns:a16="http://schemas.microsoft.com/office/drawing/2014/main" id="{F7741634-1652-1885-E84D-C8029DA06BDA}"/>
              </a:ext>
            </a:extLst>
          </p:cNvPr>
          <p:cNvPicPr>
            <a:picLocks noGrp="1" noChangeAspect="1"/>
          </p:cNvPicPr>
          <p:nvPr>
            <p:ph idx="4294967295"/>
          </p:nvPr>
        </p:nvPicPr>
        <p:blipFill>
          <a:blip r:embed="rId2"/>
          <a:stretch>
            <a:fillRect/>
          </a:stretch>
        </p:blipFill>
        <p:spPr>
          <a:xfrm>
            <a:off x="556532" y="1740033"/>
            <a:ext cx="10905066" cy="332604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0407857B-7A40-8036-173D-74E62060C503}"/>
              </a:ext>
            </a:extLst>
          </p:cNvPr>
          <p:cNvSpPr txBox="1"/>
          <p:nvPr/>
        </p:nvSpPr>
        <p:spPr>
          <a:xfrm>
            <a:off x="847493" y="5218771"/>
            <a:ext cx="10506307" cy="984885"/>
          </a:xfrm>
          <a:prstGeom prst="rect">
            <a:avLst/>
          </a:prstGeom>
          <a:noFill/>
        </p:spPr>
        <p:txBody>
          <a:bodyPr wrap="square" rtlCol="0">
            <a:spAutoFit/>
          </a:bodyPr>
          <a:lstStyle/>
          <a:p>
            <a:r>
              <a:rPr lang="en-US" sz="2200" b="1" dirty="0"/>
              <a:t>Launch Success Rate –KSC LC-39A</a:t>
            </a:r>
          </a:p>
          <a:p>
            <a:pPr marL="285750" indent="-285750">
              <a:buFont typeface="Arial" panose="020B0604020202020204" pitchFamily="34" charset="0"/>
              <a:buChar char="•"/>
            </a:pPr>
            <a:r>
              <a:rPr lang="en-US" b="1" dirty="0"/>
              <a:t>KSC LC-39A </a:t>
            </a:r>
            <a:r>
              <a:rPr lang="en-US" dirty="0"/>
              <a:t>achieved the highest launch success rate at 76.9%, with 10 successful landings and only 3 failures.</a:t>
            </a:r>
            <a:endParaRPr lang="en-US" b="1"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b="1" dirty="0">
                <a:solidFill>
                  <a:srgbClr val="0B49CB"/>
                </a:solidFill>
                <a:latin typeface="+mj-lt"/>
                <a:ea typeface="+mj-ea"/>
                <a:cs typeface="+mj-cs"/>
              </a:rPr>
              <a:t>Payload Mass vs Launch Outcome for all sites</a:t>
            </a:r>
          </a:p>
        </p:txBody>
      </p:sp>
      <p:grpSp>
        <p:nvGrpSpPr>
          <p:cNvPr id="19" name="Group 1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0719" y="2330505"/>
            <a:ext cx="4559425" cy="3979585"/>
          </a:xfrm>
          <a:prstGeom prst="rect">
            <a:avLst/>
          </a:prstGeom>
        </p:spPr>
        <p:txBody>
          <a:bodyPr vert="horz" lIns="91440" tIns="45720" rIns="91440" bIns="45720" rtlCol="0" anchor="ctr">
            <a:normAutofit/>
          </a:bodyPr>
          <a:lstStyle/>
          <a:p>
            <a:pPr marL="0" indent="0">
              <a:spcBef>
                <a:spcPts val="1400"/>
              </a:spcBef>
              <a:buNone/>
            </a:pPr>
            <a:r>
              <a:rPr lang="en-US" sz="1900" b="1" dirty="0"/>
              <a:t>Payload Mass vs Success Rate </a:t>
            </a:r>
          </a:p>
          <a:p>
            <a:pPr>
              <a:spcBef>
                <a:spcPts val="1400"/>
              </a:spcBef>
            </a:pPr>
            <a:r>
              <a:rPr lang="en-US" sz="1900" dirty="0"/>
              <a:t>The charts indicate that missions carrying payloads between 2000 kg and 5500 kg have the highest landing success rate.</a:t>
            </a:r>
          </a:p>
        </p:txBody>
      </p:sp>
      <p:sp>
        <p:nvSpPr>
          <p:cNvPr id="25" name="Rectangle 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41</a:t>
            </a:fld>
            <a:endParaRPr lang="en-US" sz="1200">
              <a:solidFill>
                <a:prstClr val="black">
                  <a:tint val="75000"/>
                </a:prstClr>
              </a:solidFill>
              <a:latin typeface="Calibri" panose="020F0502020204030204"/>
            </a:endParaRPr>
          </a:p>
        </p:txBody>
      </p:sp>
      <p:pic>
        <p:nvPicPr>
          <p:cNvPr id="9" name="Picture 8">
            <a:extLst>
              <a:ext uri="{FF2B5EF4-FFF2-40B4-BE49-F238E27FC236}">
                <a16:creationId xmlns:a16="http://schemas.microsoft.com/office/drawing/2014/main" id="{DB66D42D-517A-5386-6364-F3AA6F1A478E}"/>
              </a:ext>
            </a:extLst>
          </p:cNvPr>
          <p:cNvPicPr>
            <a:picLocks noChangeAspect="1"/>
          </p:cNvPicPr>
          <p:nvPr/>
        </p:nvPicPr>
        <p:blipFill>
          <a:blip r:embed="rId2"/>
          <a:stretch>
            <a:fillRect/>
          </a:stretch>
        </p:blipFill>
        <p:spPr>
          <a:xfrm>
            <a:off x="5685810" y="856180"/>
            <a:ext cx="5934903" cy="2124371"/>
          </a:xfrm>
          <a:prstGeom prst="rect">
            <a:avLst/>
          </a:prstGeom>
        </p:spPr>
      </p:pic>
      <p:pic>
        <p:nvPicPr>
          <p:cNvPr id="11" name="Picture 10">
            <a:extLst>
              <a:ext uri="{FF2B5EF4-FFF2-40B4-BE49-F238E27FC236}">
                <a16:creationId xmlns:a16="http://schemas.microsoft.com/office/drawing/2014/main" id="{0173CF0F-5ED9-1E02-7B22-6901BE520536}"/>
              </a:ext>
            </a:extLst>
          </p:cNvPr>
          <p:cNvPicPr>
            <a:picLocks noChangeAspect="1"/>
          </p:cNvPicPr>
          <p:nvPr/>
        </p:nvPicPr>
        <p:blipFill>
          <a:blip r:embed="rId3"/>
          <a:stretch>
            <a:fillRect/>
          </a:stretch>
        </p:blipFill>
        <p:spPr>
          <a:xfrm>
            <a:off x="5676731" y="3428682"/>
            <a:ext cx="5924550" cy="21336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39694"/>
            <a:ext cx="10825360" cy="445400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Model Performance Evaluation</a:t>
            </a:r>
          </a:p>
          <a:p>
            <a:pPr>
              <a:lnSpc>
                <a:spcPct val="100000"/>
              </a:lnSpc>
              <a:spcBef>
                <a:spcPts val="1400"/>
              </a:spcBef>
            </a:pPr>
            <a:r>
              <a:rPr lang="en-US" sz="1800" dirty="0">
                <a:solidFill>
                  <a:schemeClr val="accent3">
                    <a:lumMod val="25000"/>
                  </a:schemeClr>
                </a:solidFill>
                <a:latin typeface="Abadi" panose="020B0604020104020204" pitchFamily="34" charset="0"/>
              </a:rPr>
              <a:t>Based on the test set results</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it was not possible to clearly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determine the best-performing model, as all methods achieved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similar accuracy scores.</a:t>
            </a:r>
          </a:p>
          <a:p>
            <a:pPr>
              <a:lnSpc>
                <a:spcPct val="100000"/>
              </a:lnSpc>
              <a:spcBef>
                <a:spcPts val="1400"/>
              </a:spcBef>
            </a:pPr>
            <a:r>
              <a:rPr lang="en-US" sz="1800" dirty="0">
                <a:solidFill>
                  <a:schemeClr val="accent3">
                    <a:lumMod val="25000"/>
                  </a:schemeClr>
                </a:solidFill>
                <a:latin typeface="Abadi" panose="020B0604020104020204" pitchFamily="34" charset="0"/>
              </a:rPr>
              <a:t>The identical test scores may be due to the small test sample size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(18 samples). Therefore, all models were further evaluated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Using the full dataset.</a:t>
            </a:r>
          </a:p>
          <a:p>
            <a:pPr>
              <a:lnSpc>
                <a:spcPct val="100000"/>
              </a:lnSpc>
              <a:spcBef>
                <a:spcPts val="1400"/>
              </a:spcBef>
            </a:pPr>
            <a:r>
              <a:rPr lang="en-US" sz="1800" dirty="0">
                <a:solidFill>
                  <a:schemeClr val="accent3">
                    <a:lumMod val="25000"/>
                  </a:schemeClr>
                </a:solidFill>
                <a:latin typeface="Abadi" panose="020B0604020104020204" pitchFamily="34" charset="0"/>
              </a:rPr>
              <a:t>The evaluation on the complete dataset indicates that the Decision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Tree model performs best, achieving the highest overall score and accuracy among all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Classification Accuracy</a:t>
            </a:r>
            <a:endParaRPr lang="en-US" b="1" dirty="0">
              <a:solidFill>
                <a:srgbClr val="0B49CB"/>
              </a:solidFill>
            </a:endParaRPr>
          </a:p>
        </p:txBody>
      </p:sp>
      <p:pic>
        <p:nvPicPr>
          <p:cNvPr id="3" name="Picture 2">
            <a:extLst>
              <a:ext uri="{FF2B5EF4-FFF2-40B4-BE49-F238E27FC236}">
                <a16:creationId xmlns:a16="http://schemas.microsoft.com/office/drawing/2014/main" id="{0B284271-6E29-174F-EB5B-A1F8825EEB9B}"/>
              </a:ext>
            </a:extLst>
          </p:cNvPr>
          <p:cNvPicPr>
            <a:picLocks noChangeAspect="1"/>
          </p:cNvPicPr>
          <p:nvPr/>
        </p:nvPicPr>
        <p:blipFill>
          <a:blip r:embed="rId3"/>
          <a:stretch>
            <a:fillRect/>
          </a:stretch>
        </p:blipFill>
        <p:spPr>
          <a:xfrm>
            <a:off x="8527892" y="2324719"/>
            <a:ext cx="3077004" cy="924054"/>
          </a:xfrm>
          <a:prstGeom prst="rect">
            <a:avLst/>
          </a:prstGeom>
        </p:spPr>
      </p:pic>
      <p:pic>
        <p:nvPicPr>
          <p:cNvPr id="7" name="Picture 6">
            <a:extLst>
              <a:ext uri="{FF2B5EF4-FFF2-40B4-BE49-F238E27FC236}">
                <a16:creationId xmlns:a16="http://schemas.microsoft.com/office/drawing/2014/main" id="{B68000EF-7BB1-7548-E317-F67785C98C37}"/>
              </a:ext>
            </a:extLst>
          </p:cNvPr>
          <p:cNvPicPr>
            <a:picLocks noChangeAspect="1"/>
          </p:cNvPicPr>
          <p:nvPr/>
        </p:nvPicPr>
        <p:blipFill>
          <a:blip r:embed="rId4"/>
          <a:stretch>
            <a:fillRect/>
          </a:stretch>
        </p:blipFill>
        <p:spPr>
          <a:xfrm>
            <a:off x="8527892" y="4133543"/>
            <a:ext cx="3067478" cy="914528"/>
          </a:xfrm>
          <a:prstGeom prst="rect">
            <a:avLst/>
          </a:prstGeom>
        </p:spPr>
      </p:pic>
      <p:sp>
        <p:nvSpPr>
          <p:cNvPr id="8" name="TextBox 7">
            <a:extLst>
              <a:ext uri="{FF2B5EF4-FFF2-40B4-BE49-F238E27FC236}">
                <a16:creationId xmlns:a16="http://schemas.microsoft.com/office/drawing/2014/main" id="{5E17688F-9C36-BCD9-9BA6-2CCCAF31DE6F}"/>
              </a:ext>
            </a:extLst>
          </p:cNvPr>
          <p:cNvSpPr txBox="1"/>
          <p:nvPr/>
        </p:nvSpPr>
        <p:spPr>
          <a:xfrm>
            <a:off x="7913873" y="1934041"/>
            <a:ext cx="4163438" cy="369332"/>
          </a:xfrm>
          <a:prstGeom prst="rect">
            <a:avLst/>
          </a:prstGeom>
          <a:noFill/>
        </p:spPr>
        <p:txBody>
          <a:bodyPr wrap="square" rtlCol="0">
            <a:spAutoFit/>
          </a:bodyPr>
          <a:lstStyle/>
          <a:p>
            <a:r>
              <a:rPr lang="en-US" dirty="0"/>
              <a:t>Scores and Accuracy of the Test Set</a:t>
            </a:r>
          </a:p>
        </p:txBody>
      </p:sp>
      <p:sp>
        <p:nvSpPr>
          <p:cNvPr id="10" name="TextBox 9">
            <a:extLst>
              <a:ext uri="{FF2B5EF4-FFF2-40B4-BE49-F238E27FC236}">
                <a16:creationId xmlns:a16="http://schemas.microsoft.com/office/drawing/2014/main" id="{97C81AE2-564C-2932-D294-992A82885EFD}"/>
              </a:ext>
            </a:extLst>
          </p:cNvPr>
          <p:cNvSpPr txBox="1"/>
          <p:nvPr/>
        </p:nvSpPr>
        <p:spPr>
          <a:xfrm>
            <a:off x="7913873" y="3732092"/>
            <a:ext cx="4669276" cy="369332"/>
          </a:xfrm>
          <a:prstGeom prst="rect">
            <a:avLst/>
          </a:prstGeom>
          <a:noFill/>
        </p:spPr>
        <p:txBody>
          <a:bodyPr wrap="square" rtlCol="0">
            <a:spAutoFit/>
          </a:bodyPr>
          <a:lstStyle/>
          <a:p>
            <a:r>
              <a:rPr lang="en-US" dirty="0"/>
              <a:t>Scores and Accuracy of the Entire Data Set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91809" y="1317273"/>
            <a:ext cx="3385450" cy="11340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b="1" kern="1200" dirty="0">
                <a:solidFill>
                  <a:srgbClr val="0B49CB"/>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6281" y="2716013"/>
            <a:ext cx="4323069" cy="2105260"/>
          </a:xfrm>
          <a:prstGeom prst="rect">
            <a:avLst/>
          </a:prstGeom>
        </p:spPr>
        <p:txBody>
          <a:bodyPr vert="horz" lIns="91440" tIns="45720" rIns="91440" bIns="45720" rtlCol="0">
            <a:normAutofit/>
          </a:bodyPr>
          <a:lstStyle/>
          <a:p>
            <a:pPr marL="0" indent="0">
              <a:buNone/>
            </a:pPr>
            <a:r>
              <a:rPr lang="fr-FR" sz="1600" b="1" dirty="0"/>
              <a:t>Confusion Matrix </a:t>
            </a:r>
            <a:r>
              <a:rPr lang="fr-FR" sz="1600" b="1" dirty="0" err="1"/>
              <a:t>Analysis</a:t>
            </a:r>
            <a:r>
              <a:rPr lang="fr-FR" sz="1600" b="1" dirty="0"/>
              <a:t> – </a:t>
            </a:r>
            <a:r>
              <a:rPr lang="fr-FR" sz="1600" b="1" dirty="0" err="1"/>
              <a:t>Logistic</a:t>
            </a:r>
            <a:r>
              <a:rPr lang="fr-FR" sz="1600" b="1" dirty="0"/>
              <a:t> </a:t>
            </a:r>
            <a:r>
              <a:rPr lang="fr-FR" sz="1600" b="1" dirty="0" err="1"/>
              <a:t>Regression</a:t>
            </a:r>
            <a:endParaRPr lang="fr-FR" sz="1600" b="1" dirty="0"/>
          </a:p>
          <a:p>
            <a:r>
              <a:rPr lang="fr-FR" sz="1600" dirty="0"/>
              <a:t>The confusion matrix shows </a:t>
            </a:r>
            <a:r>
              <a:rPr lang="fr-FR" sz="1600" dirty="0" err="1"/>
              <a:t>that</a:t>
            </a:r>
            <a:r>
              <a:rPr lang="fr-FR" sz="1600" dirty="0"/>
              <a:t> </a:t>
            </a:r>
            <a:r>
              <a:rPr lang="fr-FR" sz="1600" dirty="0" err="1"/>
              <a:t>Logistic</a:t>
            </a:r>
            <a:r>
              <a:rPr lang="fr-FR" sz="1600" dirty="0"/>
              <a:t> </a:t>
            </a:r>
            <a:r>
              <a:rPr lang="fr-FR" sz="1600" dirty="0" err="1"/>
              <a:t>Regression</a:t>
            </a:r>
            <a:r>
              <a:rPr lang="fr-FR" sz="1600" dirty="0"/>
              <a:t> </a:t>
            </a:r>
            <a:r>
              <a:rPr lang="fr-FR" sz="1600" dirty="0" err="1"/>
              <a:t>is</a:t>
            </a:r>
            <a:r>
              <a:rPr lang="fr-FR" sz="1600" dirty="0"/>
              <a:t> able to </a:t>
            </a:r>
            <a:r>
              <a:rPr lang="fr-FR" sz="1600" dirty="0" err="1"/>
              <a:t>differentiate</a:t>
            </a:r>
            <a:r>
              <a:rPr lang="fr-FR" sz="1600" dirty="0"/>
              <a:t> </a:t>
            </a:r>
            <a:r>
              <a:rPr lang="fr-FR" sz="1600" dirty="0" err="1"/>
              <a:t>between</a:t>
            </a:r>
            <a:r>
              <a:rPr lang="fr-FR" sz="1600" dirty="0"/>
              <a:t> </a:t>
            </a:r>
            <a:r>
              <a:rPr lang="fr-FR" sz="1600" dirty="0" err="1"/>
              <a:t>successful</a:t>
            </a:r>
            <a:r>
              <a:rPr lang="fr-FR" sz="1600" dirty="0"/>
              <a:t> and </a:t>
            </a:r>
            <a:r>
              <a:rPr lang="fr-FR" sz="1600" dirty="0" err="1"/>
              <a:t>failed</a:t>
            </a:r>
            <a:r>
              <a:rPr lang="fr-FR" sz="1600" dirty="0"/>
              <a:t> landings.</a:t>
            </a:r>
          </a:p>
          <a:p>
            <a:r>
              <a:rPr lang="fr-FR" sz="1600" dirty="0" err="1"/>
              <a:t>However</a:t>
            </a:r>
            <a:r>
              <a:rPr lang="fr-FR" sz="1600" dirty="0"/>
              <a:t>, the </a:t>
            </a:r>
            <a:r>
              <a:rPr lang="fr-FR" sz="1600" dirty="0" err="1"/>
              <a:t>primary</a:t>
            </a:r>
            <a:r>
              <a:rPr lang="fr-FR" sz="1600" dirty="0"/>
              <a:t> issue </a:t>
            </a:r>
            <a:r>
              <a:rPr lang="fr-FR" sz="1600" dirty="0" err="1"/>
              <a:t>observed</a:t>
            </a:r>
            <a:r>
              <a:rPr lang="fr-FR" sz="1600" dirty="0"/>
              <a:t> </a:t>
            </a:r>
            <a:r>
              <a:rPr lang="fr-FR" sz="1600" dirty="0" err="1"/>
              <a:t>is</a:t>
            </a:r>
            <a:r>
              <a:rPr lang="fr-FR" sz="1600" dirty="0"/>
              <a:t> a </a:t>
            </a:r>
            <a:r>
              <a:rPr lang="fr-FR" sz="1600" dirty="0" err="1"/>
              <a:t>relatively</a:t>
            </a:r>
            <a:r>
              <a:rPr lang="fr-FR" sz="1600" dirty="0"/>
              <a:t> high </a:t>
            </a:r>
            <a:r>
              <a:rPr lang="fr-FR" sz="1600" dirty="0" err="1"/>
              <a:t>number</a:t>
            </a:r>
            <a:r>
              <a:rPr lang="fr-FR" sz="1600" dirty="0"/>
              <a:t> of false positives, </a:t>
            </a:r>
            <a:r>
              <a:rPr lang="fr-FR" sz="1600" dirty="0" err="1"/>
              <a:t>where</a:t>
            </a:r>
            <a:r>
              <a:rPr lang="fr-FR" sz="1600" dirty="0"/>
              <a:t> </a:t>
            </a:r>
            <a:r>
              <a:rPr lang="fr-FR" sz="1600" dirty="0" err="1"/>
              <a:t>unsuccessful</a:t>
            </a:r>
            <a:r>
              <a:rPr lang="fr-FR" sz="1600" dirty="0"/>
              <a:t> landings are </a:t>
            </a:r>
            <a:r>
              <a:rPr lang="fr-FR" sz="1600" dirty="0" err="1"/>
              <a:t>incorrectly</a:t>
            </a:r>
            <a:r>
              <a:rPr lang="fr-FR" sz="1600" dirty="0"/>
              <a:t> </a:t>
            </a:r>
            <a:r>
              <a:rPr lang="fr-FR" sz="1600" dirty="0" err="1"/>
              <a:t>predicted</a:t>
            </a:r>
            <a:r>
              <a:rPr lang="fr-FR" sz="1600" dirty="0"/>
              <a:t> as </a:t>
            </a:r>
            <a:r>
              <a:rPr lang="fr-FR" sz="1600" dirty="0" err="1"/>
              <a:t>successful</a:t>
            </a:r>
            <a:r>
              <a:rPr lang="fr-FR" sz="1600" dirty="0"/>
              <a:t>. </a:t>
            </a:r>
          </a:p>
          <a:p>
            <a:pPr marL="0" indent="0" algn="ctr">
              <a:buNone/>
            </a:pPr>
            <a:endParaRPr lang="en-US" sz="1600" b="1" kern="1200" dirty="0">
              <a:solidFill>
                <a:schemeClr val="tx1">
                  <a:lumMod val="85000"/>
                  <a:lumOff val="15000"/>
                </a:schemeClr>
              </a:solidFill>
              <a:latin typeface="+mn-lt"/>
              <a:ea typeface="+mn-ea"/>
              <a:cs typeface="+mn-cs"/>
            </a:endParaRPr>
          </a:p>
        </p:txBody>
      </p:sp>
      <p:sp>
        <p:nvSpPr>
          <p:cNvPr id="18" name="Freeform: Shape 17">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0E341A2-9287-951D-A535-68619CF5A423}"/>
              </a:ext>
            </a:extLst>
          </p:cNvPr>
          <p:cNvPicPr>
            <a:picLocks noChangeAspect="1"/>
          </p:cNvPicPr>
          <p:nvPr/>
        </p:nvPicPr>
        <p:blipFill>
          <a:blip r:embed="rId2"/>
          <a:stretch>
            <a:fillRect/>
          </a:stretch>
        </p:blipFill>
        <p:spPr>
          <a:xfrm>
            <a:off x="5137150" y="1043952"/>
            <a:ext cx="6239775" cy="475739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44</a:t>
            </a:fld>
            <a:endParaRPr lang="en-US" sz="1000">
              <a:solidFill>
                <a:schemeClr val="tx1">
                  <a:tint val="75000"/>
                </a:schemeClr>
              </a:solidFill>
              <a:latin typeface="+mn-lt"/>
            </a:endParaRPr>
          </a:p>
        </p:txBody>
      </p:sp>
      <p:pic>
        <p:nvPicPr>
          <p:cNvPr id="7" name="Picture 6">
            <a:extLst>
              <a:ext uri="{FF2B5EF4-FFF2-40B4-BE49-F238E27FC236}">
                <a16:creationId xmlns:a16="http://schemas.microsoft.com/office/drawing/2014/main" id="{3F9A4BD4-7DA9-A446-707B-13CEFC2E0730}"/>
              </a:ext>
            </a:extLst>
          </p:cNvPr>
          <p:cNvPicPr>
            <a:picLocks noChangeAspect="1"/>
          </p:cNvPicPr>
          <p:nvPr/>
        </p:nvPicPr>
        <p:blipFill>
          <a:blip r:embed="rId3"/>
          <a:stretch>
            <a:fillRect/>
          </a:stretch>
        </p:blipFill>
        <p:spPr>
          <a:xfrm>
            <a:off x="2005132" y="4869214"/>
            <a:ext cx="1562100" cy="13430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achieved the best overall performance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lower payload mass generally demonstrate higher landing success rates compared to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Most launch sites are located near the Equator and close to the coastline, optimizing launch efficiency and safety.</a:t>
            </a:r>
          </a:p>
          <a:p>
            <a:pPr>
              <a:lnSpc>
                <a:spcPct val="100000"/>
              </a:lnSpc>
              <a:spcBef>
                <a:spcPts val="1400"/>
              </a:spcBef>
            </a:pPr>
            <a:r>
              <a:rPr lang="en-US" sz="2200" dirty="0">
                <a:solidFill>
                  <a:schemeClr val="accent3">
                    <a:lumMod val="25000"/>
                  </a:schemeClr>
                </a:solidFill>
                <a:latin typeface="Abadi" panose="020B0604020104020204" pitchFamily="34" charset="0"/>
              </a:rPr>
              <a:t>The overall landing success rate has improved over time, indicating technological and operational advancements.</a:t>
            </a:r>
          </a:p>
          <a:p>
            <a:pPr>
              <a:lnSpc>
                <a:spcPct val="100000"/>
              </a:lnSpc>
              <a:spcBef>
                <a:spcPts val="1400"/>
              </a:spcBef>
            </a:pPr>
            <a:r>
              <a:rPr lang="en-US" sz="2200" b="1" dirty="0">
                <a:solidFill>
                  <a:schemeClr val="accent3">
                    <a:lumMod val="25000"/>
                  </a:schemeClr>
                </a:solidFill>
                <a:latin typeface="Abadi" panose="020B0604020104020204" pitchFamily="34" charset="0"/>
              </a:rPr>
              <a:t>KSC LC-39A </a:t>
            </a:r>
            <a:r>
              <a:rPr lang="en-US" sz="2200" dirty="0">
                <a:solidFill>
                  <a:schemeClr val="accent3">
                    <a:lumMod val="25000"/>
                  </a:schemeClr>
                </a:solidFill>
                <a:latin typeface="Abadi" panose="020B0604020104020204" pitchFamily="34" charset="0"/>
              </a:rPr>
              <a:t>has the highest launch success rate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b="1" dirty="0">
                <a:solidFill>
                  <a:schemeClr val="accent3">
                    <a:lumMod val="25000"/>
                  </a:schemeClr>
                </a:solidFill>
                <a:latin typeface="Abadi" panose="020B0604020104020204" pitchFamily="34" charset="0"/>
              </a:rPr>
              <a:t>ES-L1, GEO, HEO, and SSO </a:t>
            </a:r>
            <a:r>
              <a:rPr lang="en-US" sz="2200" dirty="0">
                <a:solidFill>
                  <a:schemeClr val="accent3">
                    <a:lumMod val="25000"/>
                  </a:schemeClr>
                </a:solidFill>
                <a:latin typeface="Abadi" panose="020B0604020104020204" pitchFamily="34" charset="0"/>
              </a:rPr>
              <a:t>show a 100% landing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Conclusions</a:t>
            </a:r>
            <a:endParaRPr lang="en-US" b="1"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758352" y="1859522"/>
            <a:ext cx="3315606" cy="549049"/>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Special Thanks to</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Appendix</a:t>
            </a:r>
            <a:endParaRPr lang="en-US" b="1" dirty="0">
              <a:solidFill>
                <a:srgbClr val="0B49CB"/>
              </a:solidFill>
            </a:endParaRPr>
          </a:p>
        </p:txBody>
      </p:sp>
      <p:sp>
        <p:nvSpPr>
          <p:cNvPr id="2" name="TextBox 1">
            <a:extLst>
              <a:ext uri="{FF2B5EF4-FFF2-40B4-BE49-F238E27FC236}">
                <a16:creationId xmlns:a16="http://schemas.microsoft.com/office/drawing/2014/main" id="{1D095BFF-334E-6F94-B1A8-44B103645B81}"/>
              </a:ext>
            </a:extLst>
          </p:cNvPr>
          <p:cNvSpPr txBox="1"/>
          <p:nvPr/>
        </p:nvSpPr>
        <p:spPr>
          <a:xfrm>
            <a:off x="4922196" y="2957209"/>
            <a:ext cx="2568102" cy="923330"/>
          </a:xfrm>
          <a:prstGeom prst="rect">
            <a:avLst/>
          </a:prstGeom>
          <a:noFill/>
        </p:spPr>
        <p:txBody>
          <a:bodyPr wrap="square" rtlCol="0">
            <a:spAutoFit/>
          </a:bodyPr>
          <a:lstStyle/>
          <a:p>
            <a:r>
              <a:rPr lang="en-US" dirty="0">
                <a:hlinkClick r:id="rId4"/>
              </a:rPr>
              <a:t>Instructors</a:t>
            </a:r>
            <a:endParaRPr lang="en-US" dirty="0"/>
          </a:p>
          <a:p>
            <a:r>
              <a:rPr lang="en-US" dirty="0">
                <a:hlinkClick r:id="rId4"/>
              </a:rPr>
              <a:t>Coursera</a:t>
            </a:r>
            <a:endParaRPr lang="en-US" dirty="0"/>
          </a:p>
          <a:p>
            <a:r>
              <a:rPr lang="en-US" dirty="0">
                <a:hlinkClick r:id="rId5"/>
              </a:rPr>
              <a:t>IBM</a:t>
            </a:r>
            <a:endParaRPr lang="en-US"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1496"/>
            <a:ext cx="10104817" cy="546119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rgbClr val="00B0F0"/>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launch data from SpaceX REST API. Supplemented data through web scraping. Combined data sets for unified analysis.</a:t>
            </a:r>
          </a:p>
          <a:p>
            <a:pPr>
              <a:lnSpc>
                <a:spcPct val="120000"/>
              </a:lnSpc>
              <a:spcBef>
                <a:spcPts val="1400"/>
              </a:spcBef>
            </a:pPr>
            <a:r>
              <a:rPr lang="en-US" sz="8800" dirty="0">
                <a:solidFill>
                  <a:srgbClr val="00B0F0"/>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Cleaned and processed raw data. Handled missing values. Encoded categorical variables. Created binary target variable for classification.</a:t>
            </a:r>
          </a:p>
          <a:p>
            <a:pPr>
              <a:lnSpc>
                <a:spcPct val="120000"/>
              </a:lnSpc>
              <a:spcBef>
                <a:spcPts val="1400"/>
              </a:spcBef>
            </a:pPr>
            <a:r>
              <a:rPr lang="en-US" sz="8800" dirty="0">
                <a:solidFill>
                  <a:srgbClr val="00B0F0"/>
                </a:solidFill>
                <a:latin typeface="Abadi"/>
              </a:rPr>
              <a:t>Perform exploratory data analysis (EDA) using visualization and SQL</a:t>
            </a:r>
          </a:p>
          <a:p>
            <a:pPr>
              <a:lnSpc>
                <a:spcPct val="120000"/>
              </a:lnSpc>
              <a:spcBef>
                <a:spcPts val="1400"/>
              </a:spcBef>
            </a:pPr>
            <a:r>
              <a:rPr lang="en-US" sz="8800" dirty="0">
                <a:solidFill>
                  <a:srgbClr val="00B0F0"/>
                </a:solidFill>
                <a:latin typeface="Abadi"/>
              </a:rPr>
              <a:t>Perform interactive visual analytics using Folium and </a:t>
            </a:r>
            <a:r>
              <a:rPr lang="en-US" sz="8800" dirty="0" err="1">
                <a:solidFill>
                  <a:srgbClr val="00B0F0"/>
                </a:solidFill>
                <a:latin typeface="Abadi"/>
              </a:rPr>
              <a:t>Plotly</a:t>
            </a:r>
            <a:r>
              <a:rPr lang="en-US" sz="8800" dirty="0">
                <a:solidFill>
                  <a:srgbClr val="00B0F0"/>
                </a:solidFill>
                <a:latin typeface="Abadi"/>
              </a:rPr>
              <a:t> Dash</a:t>
            </a:r>
          </a:p>
          <a:p>
            <a:pPr>
              <a:lnSpc>
                <a:spcPct val="120000"/>
              </a:lnSpc>
              <a:spcBef>
                <a:spcPts val="1400"/>
              </a:spcBef>
            </a:pPr>
            <a:r>
              <a:rPr lang="en-US" sz="8800" dirty="0">
                <a:solidFill>
                  <a:srgbClr val="00B0F0"/>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multiple classification models. Tuned hyperparameters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Evaluated models using accuracy and confusion matrix. Identified best-performing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Methodology</a:t>
            </a:r>
            <a:endParaRPr lang="en-US" b="1"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2540"/>
            <a:ext cx="10515600" cy="5106390"/>
          </a:xfrm>
          <a:prstGeom prst="rect">
            <a:avLst/>
          </a:prstGeom>
        </p:spPr>
        <p:txBody>
          <a:bodyPr/>
          <a:lstStyle/>
          <a:p>
            <a:pPr marL="0" indent="0">
              <a:buNone/>
            </a:pPr>
            <a:r>
              <a:rPr lang="en-US" dirty="0">
                <a:solidFill>
                  <a:schemeClr val="accent1"/>
                </a:solidFill>
                <a:latin typeface="Times New Roman" panose="02020603050405020304" pitchFamily="18" charset="0"/>
                <a:cs typeface="Times New Roman" panose="02020603050405020304" pitchFamily="18" charset="0"/>
              </a:rPr>
              <a:t>Data Collection Process</a:t>
            </a:r>
          </a:p>
          <a:p>
            <a:r>
              <a:rPr lang="en-US" sz="2200" dirty="0">
                <a:solidFill>
                  <a:srgbClr val="00B0F0"/>
                </a:solidFill>
                <a:latin typeface="Times New Roman" panose="02020603050405020304" pitchFamily="18" charset="0"/>
                <a:cs typeface="Times New Roman" panose="02020603050405020304" pitchFamily="18" charset="0"/>
              </a:rPr>
              <a:t>SpaceX Rest API:</a:t>
            </a:r>
          </a:p>
          <a:p>
            <a:pPr lvl="1"/>
            <a:r>
              <a:rPr lang="en-US" sz="1800" dirty="0">
                <a:latin typeface="Times New Roman" panose="02020603050405020304" pitchFamily="18" charset="0"/>
                <a:cs typeface="Times New Roman" panose="02020603050405020304" pitchFamily="18" charset="0"/>
              </a:rPr>
              <a:t>Retrieved structured launch data.</a:t>
            </a:r>
          </a:p>
          <a:p>
            <a:pPr lvl="1"/>
            <a:r>
              <a:rPr lang="en-US" sz="1800" dirty="0">
                <a:latin typeface="Times New Roman" panose="02020603050405020304" pitchFamily="18" charset="0"/>
                <a:cs typeface="Times New Roman" panose="02020603050405020304" pitchFamily="18" charset="0"/>
              </a:rPr>
              <a:t>Filtered for Falcon 9 missions.</a:t>
            </a:r>
          </a:p>
          <a:p>
            <a:pPr lvl="1"/>
            <a:r>
              <a:rPr lang="en-US" sz="1800" dirty="0">
                <a:latin typeface="Times New Roman" panose="02020603050405020304" pitchFamily="18" charset="0"/>
                <a:cs typeface="Times New Roman" panose="02020603050405020304" pitchFamily="18" charset="0"/>
              </a:rPr>
              <a:t>Extracted payload, orbit, booster, launch site.</a:t>
            </a:r>
          </a:p>
          <a:p>
            <a:r>
              <a:rPr lang="en-US" sz="2200" dirty="0">
                <a:solidFill>
                  <a:srgbClr val="00B0F0"/>
                </a:solidFill>
                <a:latin typeface="Times New Roman" panose="02020603050405020304" pitchFamily="18" charset="0"/>
                <a:cs typeface="Times New Roman" panose="02020603050405020304" pitchFamily="18" charset="0"/>
              </a:rPr>
              <a:t>Web Scraping:</a:t>
            </a:r>
          </a:p>
          <a:p>
            <a:pPr lvl="1"/>
            <a:r>
              <a:rPr lang="en-US" sz="1800" dirty="0">
                <a:latin typeface="Times New Roman" panose="02020603050405020304" pitchFamily="18" charset="0"/>
                <a:cs typeface="Times New Roman" panose="02020603050405020304" pitchFamily="18" charset="0"/>
              </a:rPr>
              <a:t>Scraped Falcon 9 launch records from Wikipedia.</a:t>
            </a:r>
          </a:p>
          <a:p>
            <a:pPr lvl="1"/>
            <a:r>
              <a:rPr lang="en-US" sz="1800" dirty="0">
                <a:latin typeface="Times New Roman" panose="02020603050405020304" pitchFamily="18" charset="0"/>
                <a:cs typeface="Times New Roman" panose="02020603050405020304" pitchFamily="18" charset="0"/>
              </a:rPr>
              <a:t>Extracted mission outcomes.</a:t>
            </a:r>
          </a:p>
          <a:p>
            <a:pPr lvl="1"/>
            <a:r>
              <a:rPr lang="en-US" sz="1800" dirty="0">
                <a:latin typeface="Times New Roman" panose="02020603050405020304" pitchFamily="18" charset="0"/>
                <a:cs typeface="Times New Roman" panose="02020603050405020304" pitchFamily="18" charset="0"/>
              </a:rPr>
              <a:t>Validated and supplemented API data.</a:t>
            </a:r>
          </a:p>
          <a:p>
            <a:pPr marL="0" indent="0">
              <a:buNone/>
            </a:pPr>
            <a:r>
              <a:rPr lang="en-US" sz="2200" dirty="0">
                <a:solidFill>
                  <a:schemeClr val="accent1"/>
                </a:solidFill>
                <a:latin typeface="Times New Roman" panose="02020603050405020304" pitchFamily="18" charset="0"/>
                <a:cs typeface="Times New Roman" panose="02020603050405020304" pitchFamily="18" charset="0"/>
              </a:rPr>
              <a:t>Flowcharts</a:t>
            </a:r>
          </a:p>
          <a:p>
            <a:r>
              <a:rPr lang="en-US" sz="1800" dirty="0">
                <a:latin typeface="Times New Roman" panose="02020603050405020304" pitchFamily="18" charset="0"/>
                <a:cs typeface="Times New Roman" panose="02020603050405020304" pitchFamily="18" charset="0"/>
              </a:rPr>
              <a:t>SpaceX API → JSON Data → </a:t>
            </a:r>
            <a:r>
              <a:rPr lang="en-US" sz="1800" dirty="0" err="1">
                <a:latin typeface="Times New Roman" panose="02020603050405020304" pitchFamily="18" charset="0"/>
                <a:cs typeface="Times New Roman" panose="02020603050405020304" pitchFamily="18" charset="0"/>
              </a:rPr>
              <a:t>DataFrame</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Web Scraping → HTML Tables → </a:t>
            </a:r>
            <a:r>
              <a:rPr lang="en-US" sz="1800" dirty="0" err="1">
                <a:latin typeface="Times New Roman" panose="02020603050405020304" pitchFamily="18" charset="0"/>
                <a:cs typeface="Times New Roman" panose="02020603050405020304" pitchFamily="18" charset="0"/>
              </a:rPr>
              <a:t>DataFrame</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DataFrames</a:t>
            </a:r>
            <a:r>
              <a:rPr lang="en-US" sz="1800" dirty="0">
                <a:latin typeface="Times New Roman" panose="02020603050405020304" pitchFamily="18" charset="0"/>
                <a:cs typeface="Times New Roman" panose="02020603050405020304" pitchFamily="18" charset="0"/>
              </a:rPr>
              <a:t> → Merge → Final Dataset</a:t>
            </a:r>
          </a:p>
          <a:p>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Data Collection</a:t>
            </a:r>
            <a:endParaRPr lang="en-US" b="1"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C7FF015E-CFE2-D8D3-B05B-F8E806A0B66F}"/>
              </a:ext>
            </a:extLst>
          </p:cNvPr>
          <p:cNvSpPr/>
          <p:nvPr/>
        </p:nvSpPr>
        <p:spPr>
          <a:xfrm>
            <a:off x="855662" y="1659081"/>
            <a:ext cx="2030680" cy="15881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Requesting rocket launch data from SpaceX API</a:t>
            </a:r>
          </a:p>
        </p:txBody>
      </p:sp>
      <p:sp>
        <p:nvSpPr>
          <p:cNvPr id="7" name="Rectangle: Rounded Corners 6">
            <a:extLst>
              <a:ext uri="{FF2B5EF4-FFF2-40B4-BE49-F238E27FC236}">
                <a16:creationId xmlns:a16="http://schemas.microsoft.com/office/drawing/2014/main" id="{FBF265FC-8E2A-A05F-D19B-718B759272CE}"/>
              </a:ext>
            </a:extLst>
          </p:cNvPr>
          <p:cNvSpPr/>
          <p:nvPr/>
        </p:nvSpPr>
        <p:spPr>
          <a:xfrm>
            <a:off x="3591049" y="1722636"/>
            <a:ext cx="2030680" cy="159610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Decoding the response content using .</a:t>
            </a:r>
            <a:r>
              <a:rPr lang="en-US" dirty="0" err="1">
                <a:ln w="0"/>
                <a:solidFill>
                  <a:schemeClr val="tx1"/>
                </a:solidFill>
                <a:effectLst>
                  <a:outerShdw blurRad="38100" dist="19050" dir="2700000" algn="tl" rotWithShape="0">
                    <a:schemeClr val="dk1">
                      <a:alpha val="40000"/>
                    </a:schemeClr>
                  </a:outerShdw>
                </a:effectLst>
              </a:rPr>
              <a:t>json</a:t>
            </a:r>
            <a:r>
              <a:rPr lang="en-US" dirty="0">
                <a:ln w="0"/>
                <a:solidFill>
                  <a:schemeClr val="tx1"/>
                </a:solidFill>
                <a:effectLst>
                  <a:outerShdw blurRad="38100" dist="19050" dir="2700000" algn="tl" rotWithShape="0">
                    <a:schemeClr val="dk1">
                      <a:alpha val="40000"/>
                    </a:schemeClr>
                  </a:outerShdw>
                </a:effectLst>
              </a:rPr>
              <a:t>() and </a:t>
            </a:r>
            <a:r>
              <a:rPr lang="en-US" dirty="0" err="1">
                <a:ln w="0"/>
                <a:solidFill>
                  <a:schemeClr val="tx1"/>
                </a:solidFill>
                <a:effectLst>
                  <a:outerShdw blurRad="38100" dist="19050" dir="2700000" algn="tl" rotWithShape="0">
                    <a:schemeClr val="dk1">
                      <a:alpha val="40000"/>
                    </a:schemeClr>
                  </a:outerShdw>
                </a:effectLst>
              </a:rPr>
              <a:t>turnting</a:t>
            </a:r>
            <a:r>
              <a:rPr lang="en-US" dirty="0">
                <a:ln w="0"/>
                <a:solidFill>
                  <a:schemeClr val="tx1"/>
                </a:solidFill>
                <a:effectLst>
                  <a:outerShdw blurRad="38100" dist="19050" dir="2700000" algn="tl" rotWithShape="0">
                    <a:schemeClr val="dk1">
                      <a:alpha val="40000"/>
                    </a:schemeClr>
                  </a:outerShdw>
                </a:effectLst>
              </a:rPr>
              <a:t> into a </a:t>
            </a:r>
            <a:r>
              <a:rPr lang="en-US" dirty="0" err="1">
                <a:ln w="0"/>
                <a:solidFill>
                  <a:schemeClr val="tx1"/>
                </a:solidFill>
                <a:effectLst>
                  <a:outerShdw blurRad="38100" dist="19050" dir="2700000" algn="tl" rotWithShape="0">
                    <a:schemeClr val="dk1">
                      <a:alpha val="40000"/>
                    </a:schemeClr>
                  </a:outerShdw>
                </a:effectLst>
              </a:rPr>
              <a:t>dataframe</a:t>
            </a:r>
            <a:r>
              <a:rPr lang="en-US" dirty="0">
                <a:ln w="0"/>
                <a:solidFill>
                  <a:schemeClr val="tx1"/>
                </a:solidFill>
                <a:effectLst>
                  <a:outerShdw blurRad="38100" dist="19050" dir="2700000" algn="tl" rotWithShape="0">
                    <a:schemeClr val="dk1">
                      <a:alpha val="40000"/>
                    </a:schemeClr>
                  </a:outerShdw>
                </a:effectLst>
              </a:rPr>
              <a:t> using .</a:t>
            </a:r>
            <a:r>
              <a:rPr lang="en-US" dirty="0" err="1">
                <a:ln w="0"/>
                <a:solidFill>
                  <a:schemeClr val="tx1"/>
                </a:solidFill>
                <a:effectLst>
                  <a:outerShdw blurRad="38100" dist="19050" dir="2700000" algn="tl" rotWithShape="0">
                    <a:schemeClr val="dk1">
                      <a:alpha val="40000"/>
                    </a:schemeClr>
                  </a:outerShdw>
                </a:effectLst>
              </a:rPr>
              <a:t>json_normalize</a:t>
            </a:r>
            <a:r>
              <a:rPr lang="en-US" dirty="0">
                <a:ln w="0"/>
                <a:solidFill>
                  <a:schemeClr val="tx1"/>
                </a:solidFill>
                <a:effectLst>
                  <a:outerShdw blurRad="38100" dist="19050" dir="2700000" algn="tl" rotWithShape="0">
                    <a:schemeClr val="dk1">
                      <a:alpha val="40000"/>
                    </a:schemeClr>
                  </a:outerShdw>
                </a:effectLst>
              </a:rPr>
              <a:t>() </a:t>
            </a:r>
          </a:p>
        </p:txBody>
      </p:sp>
      <p:sp>
        <p:nvSpPr>
          <p:cNvPr id="8" name="Rectangle: Rounded Corners 7">
            <a:extLst>
              <a:ext uri="{FF2B5EF4-FFF2-40B4-BE49-F238E27FC236}">
                <a16:creationId xmlns:a16="http://schemas.microsoft.com/office/drawing/2014/main" id="{ADFDE73C-33B7-C22E-EB35-74BB629445EA}"/>
              </a:ext>
            </a:extLst>
          </p:cNvPr>
          <p:cNvSpPr/>
          <p:nvPr/>
        </p:nvSpPr>
        <p:spPr>
          <a:xfrm>
            <a:off x="6095999" y="1717121"/>
            <a:ext cx="2277979" cy="159610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Requesting needed information about the launches from SpaceX API by applying custom functions</a:t>
            </a:r>
          </a:p>
        </p:txBody>
      </p:sp>
      <p:sp>
        <p:nvSpPr>
          <p:cNvPr id="9" name="Rectangle: Rounded Corners 8">
            <a:extLst>
              <a:ext uri="{FF2B5EF4-FFF2-40B4-BE49-F238E27FC236}">
                <a16:creationId xmlns:a16="http://schemas.microsoft.com/office/drawing/2014/main" id="{EB51C0CF-A471-CDDA-03D3-64E1DF67D64C}"/>
              </a:ext>
            </a:extLst>
          </p:cNvPr>
          <p:cNvSpPr/>
          <p:nvPr/>
        </p:nvSpPr>
        <p:spPr>
          <a:xfrm>
            <a:off x="9222791" y="1717121"/>
            <a:ext cx="2191826" cy="159610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Constructing data we have obtained into a dictionary</a:t>
            </a:r>
          </a:p>
        </p:txBody>
      </p:sp>
      <p:sp>
        <p:nvSpPr>
          <p:cNvPr id="10" name="Rectangle: Rounded Corners 9">
            <a:extLst>
              <a:ext uri="{FF2B5EF4-FFF2-40B4-BE49-F238E27FC236}">
                <a16:creationId xmlns:a16="http://schemas.microsoft.com/office/drawing/2014/main" id="{3F3DAAA6-63C6-A179-852D-DE2F6C2C9E43}"/>
              </a:ext>
            </a:extLst>
          </p:cNvPr>
          <p:cNvSpPr/>
          <p:nvPr/>
        </p:nvSpPr>
        <p:spPr>
          <a:xfrm>
            <a:off x="9257715" y="3942651"/>
            <a:ext cx="2156902" cy="177265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Creating a </a:t>
            </a:r>
            <a:r>
              <a:rPr lang="en-US" dirty="0" err="1">
                <a:ln w="0"/>
                <a:solidFill>
                  <a:schemeClr val="tx1"/>
                </a:solidFill>
                <a:effectLst>
                  <a:outerShdw blurRad="38100" dist="19050" dir="2700000" algn="tl" rotWithShape="0">
                    <a:schemeClr val="dk1">
                      <a:alpha val="40000"/>
                    </a:schemeClr>
                  </a:outerShdw>
                </a:effectLst>
              </a:rPr>
              <a:t>dataframe</a:t>
            </a:r>
            <a:r>
              <a:rPr lang="en-US" dirty="0">
                <a:ln w="0"/>
                <a:solidFill>
                  <a:schemeClr val="tx1"/>
                </a:solidFill>
                <a:effectLst>
                  <a:outerShdw blurRad="38100" dist="19050" dir="2700000" algn="tl" rotWithShape="0">
                    <a:schemeClr val="dk1">
                      <a:alpha val="40000"/>
                    </a:schemeClr>
                  </a:outerShdw>
                </a:effectLst>
              </a:rPr>
              <a:t> from the dictionary</a:t>
            </a:r>
          </a:p>
        </p:txBody>
      </p:sp>
      <p:sp>
        <p:nvSpPr>
          <p:cNvPr id="11" name="Rectangle: Rounded Corners 10">
            <a:extLst>
              <a:ext uri="{FF2B5EF4-FFF2-40B4-BE49-F238E27FC236}">
                <a16:creationId xmlns:a16="http://schemas.microsoft.com/office/drawing/2014/main" id="{40615F57-0813-8F3B-6C9B-128E4E3F8F8D}"/>
              </a:ext>
            </a:extLst>
          </p:cNvPr>
          <p:cNvSpPr/>
          <p:nvPr/>
        </p:nvSpPr>
        <p:spPr>
          <a:xfrm>
            <a:off x="6122150" y="3942476"/>
            <a:ext cx="2277979" cy="177265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Filtering the </a:t>
            </a:r>
            <a:r>
              <a:rPr lang="en-US" dirty="0" err="1">
                <a:ln w="0"/>
                <a:solidFill>
                  <a:schemeClr val="tx1"/>
                </a:solidFill>
                <a:effectLst>
                  <a:outerShdw blurRad="38100" dist="19050" dir="2700000" algn="tl" rotWithShape="0">
                    <a:schemeClr val="dk1">
                      <a:alpha val="40000"/>
                    </a:schemeClr>
                  </a:outerShdw>
                </a:effectLst>
              </a:rPr>
              <a:t>dataframe</a:t>
            </a:r>
            <a:r>
              <a:rPr lang="en-US" dirty="0">
                <a:ln w="0"/>
                <a:solidFill>
                  <a:schemeClr val="tx1"/>
                </a:solidFill>
                <a:effectLst>
                  <a:outerShdw blurRad="38100" dist="19050" dir="2700000" algn="tl" rotWithShape="0">
                    <a:schemeClr val="dk1">
                      <a:alpha val="40000"/>
                    </a:schemeClr>
                  </a:outerShdw>
                </a:effectLst>
              </a:rPr>
              <a:t> to only include Falcon 9 launches</a:t>
            </a:r>
          </a:p>
        </p:txBody>
      </p:sp>
      <p:sp>
        <p:nvSpPr>
          <p:cNvPr id="12" name="Rectangle: Rounded Corners 11">
            <a:extLst>
              <a:ext uri="{FF2B5EF4-FFF2-40B4-BE49-F238E27FC236}">
                <a16:creationId xmlns:a16="http://schemas.microsoft.com/office/drawing/2014/main" id="{7C0C067F-D28D-4E10-D4A8-015A96461E70}"/>
              </a:ext>
            </a:extLst>
          </p:cNvPr>
          <p:cNvSpPr/>
          <p:nvPr/>
        </p:nvSpPr>
        <p:spPr>
          <a:xfrm>
            <a:off x="3591049" y="3931525"/>
            <a:ext cx="2030680" cy="17805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Replacing missing values of </a:t>
            </a:r>
            <a:r>
              <a:rPr lang="en-US" dirty="0" err="1">
                <a:ln w="0"/>
                <a:solidFill>
                  <a:schemeClr val="tx1"/>
                </a:solidFill>
                <a:effectLst>
                  <a:outerShdw blurRad="38100" dist="19050" dir="2700000" algn="tl" rotWithShape="0">
                    <a:schemeClr val="dk1">
                      <a:alpha val="40000"/>
                    </a:schemeClr>
                  </a:outerShdw>
                </a:effectLst>
              </a:rPr>
              <a:t>PayLoad</a:t>
            </a:r>
            <a:r>
              <a:rPr lang="en-US" dirty="0">
                <a:ln w="0"/>
                <a:solidFill>
                  <a:schemeClr val="tx1"/>
                </a:solidFill>
                <a:effectLst>
                  <a:outerShdw blurRad="38100" dist="19050" dir="2700000" algn="tl" rotWithShape="0">
                    <a:schemeClr val="dk1">
                      <a:alpha val="40000"/>
                    </a:schemeClr>
                  </a:outerShdw>
                </a:effectLst>
              </a:rPr>
              <a:t> Mass column with calculated .mean()</a:t>
            </a:r>
          </a:p>
          <a:p>
            <a:pPr algn="ctr"/>
            <a:r>
              <a:rPr lang="en-US" dirty="0">
                <a:ln w="0"/>
                <a:solidFill>
                  <a:schemeClr val="tx1"/>
                </a:solidFill>
                <a:effectLst>
                  <a:outerShdw blurRad="38100" dist="19050" dir="2700000" algn="tl" rotWithShape="0">
                    <a:schemeClr val="dk1">
                      <a:alpha val="40000"/>
                    </a:schemeClr>
                  </a:outerShdw>
                </a:effectLst>
              </a:rPr>
              <a:t>For this column</a:t>
            </a:r>
          </a:p>
        </p:txBody>
      </p:sp>
      <p:sp>
        <p:nvSpPr>
          <p:cNvPr id="13" name="Rectangle: Rounded Corners 12">
            <a:extLst>
              <a:ext uri="{FF2B5EF4-FFF2-40B4-BE49-F238E27FC236}">
                <a16:creationId xmlns:a16="http://schemas.microsoft.com/office/drawing/2014/main" id="{B5983B08-5B3A-C391-A400-FB9E0E49BD22}"/>
              </a:ext>
            </a:extLst>
          </p:cNvPr>
          <p:cNvSpPr/>
          <p:nvPr/>
        </p:nvSpPr>
        <p:spPr>
          <a:xfrm>
            <a:off x="770011" y="3926145"/>
            <a:ext cx="2030680" cy="177265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Exporting the data to CSV</a:t>
            </a:r>
          </a:p>
        </p:txBody>
      </p:sp>
      <p:sp>
        <p:nvSpPr>
          <p:cNvPr id="14" name="Arrow: Right 13">
            <a:extLst>
              <a:ext uri="{FF2B5EF4-FFF2-40B4-BE49-F238E27FC236}">
                <a16:creationId xmlns:a16="http://schemas.microsoft.com/office/drawing/2014/main" id="{276B1341-AFF5-7787-C23C-985EF595C3ED}"/>
              </a:ext>
            </a:extLst>
          </p:cNvPr>
          <p:cNvSpPr/>
          <p:nvPr/>
        </p:nvSpPr>
        <p:spPr>
          <a:xfrm>
            <a:off x="2886342" y="2406692"/>
            <a:ext cx="697547" cy="391886"/>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D1505209-4A08-FFC4-5704-821ADAF63778}"/>
              </a:ext>
            </a:extLst>
          </p:cNvPr>
          <p:cNvSpPr/>
          <p:nvPr/>
        </p:nvSpPr>
        <p:spPr>
          <a:xfrm>
            <a:off x="5621727" y="2406692"/>
            <a:ext cx="474272" cy="391886"/>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79A1F3FB-463C-9494-4D50-ACA398332022}"/>
              </a:ext>
            </a:extLst>
          </p:cNvPr>
          <p:cNvSpPr/>
          <p:nvPr/>
        </p:nvSpPr>
        <p:spPr>
          <a:xfrm flipV="1">
            <a:off x="8365248" y="2406692"/>
            <a:ext cx="866274" cy="35922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A7E57B94-CFF8-BBB3-AF85-ED5AB39B0C51}"/>
              </a:ext>
            </a:extLst>
          </p:cNvPr>
          <p:cNvSpPr/>
          <p:nvPr/>
        </p:nvSpPr>
        <p:spPr>
          <a:xfrm>
            <a:off x="10122410" y="3318744"/>
            <a:ext cx="520190" cy="607401"/>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CCD7C7B7-42A6-F588-2941-08BFD2844F59}"/>
              </a:ext>
            </a:extLst>
          </p:cNvPr>
          <p:cNvSpPr/>
          <p:nvPr/>
        </p:nvSpPr>
        <p:spPr>
          <a:xfrm>
            <a:off x="8426279" y="4668019"/>
            <a:ext cx="840124" cy="32169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6758B72B-08B7-7280-8539-D93457EA8FBE}"/>
              </a:ext>
            </a:extLst>
          </p:cNvPr>
          <p:cNvSpPr/>
          <p:nvPr/>
        </p:nvSpPr>
        <p:spPr>
          <a:xfrm>
            <a:off x="5621729" y="4668019"/>
            <a:ext cx="474271" cy="340396"/>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03428C34-C4FD-A0FC-5744-9818688D0D69}"/>
              </a:ext>
            </a:extLst>
          </p:cNvPr>
          <p:cNvSpPr/>
          <p:nvPr/>
        </p:nvSpPr>
        <p:spPr>
          <a:xfrm>
            <a:off x="2818153" y="4624694"/>
            <a:ext cx="746746" cy="391886"/>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647CBDD-17C8-1A42-4E29-52B307C1BEC0}"/>
              </a:ext>
            </a:extLst>
          </p:cNvPr>
          <p:cNvSpPr txBox="1"/>
          <p:nvPr/>
        </p:nvSpPr>
        <p:spPr>
          <a:xfrm>
            <a:off x="491110" y="5857685"/>
            <a:ext cx="9595262" cy="369332"/>
          </a:xfrm>
          <a:prstGeom prst="rect">
            <a:avLst/>
          </a:prstGeom>
          <a:noFill/>
        </p:spPr>
        <p:txBody>
          <a:bodyPr wrap="square" rtlCol="0">
            <a:spAutoFit/>
          </a:bodyPr>
          <a:lstStyle/>
          <a:p>
            <a:pPr algn="ctr"/>
            <a:r>
              <a:rPr lang="en-US" dirty="0">
                <a:hlinkClick r:id="rId4"/>
              </a:rPr>
              <a:t>GitHub URL: Data Collection API</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770011" y="1792288"/>
            <a:ext cx="11421989" cy="506571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5" name="Rectangle: Rounded Corners 4">
            <a:extLst>
              <a:ext uri="{FF2B5EF4-FFF2-40B4-BE49-F238E27FC236}">
                <a16:creationId xmlns:a16="http://schemas.microsoft.com/office/drawing/2014/main" id="{61291210-A24C-1C86-9511-0848D4504FCB}"/>
              </a:ext>
            </a:extLst>
          </p:cNvPr>
          <p:cNvSpPr/>
          <p:nvPr/>
        </p:nvSpPr>
        <p:spPr>
          <a:xfrm>
            <a:off x="922411" y="2069432"/>
            <a:ext cx="2157673" cy="15881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Requesting Falcon 9 Launch data from Wikipedia</a:t>
            </a:r>
          </a:p>
        </p:txBody>
      </p:sp>
      <p:sp>
        <p:nvSpPr>
          <p:cNvPr id="7" name="Rectangle: Rounded Corners 6">
            <a:extLst>
              <a:ext uri="{FF2B5EF4-FFF2-40B4-BE49-F238E27FC236}">
                <a16:creationId xmlns:a16="http://schemas.microsoft.com/office/drawing/2014/main" id="{06D03306-BCF0-252E-1D6F-E71429AB8ED4}"/>
              </a:ext>
            </a:extLst>
          </p:cNvPr>
          <p:cNvSpPr/>
          <p:nvPr/>
        </p:nvSpPr>
        <p:spPr>
          <a:xfrm>
            <a:off x="3962400" y="2069432"/>
            <a:ext cx="2157673" cy="15881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Creating a </a:t>
            </a:r>
            <a:r>
              <a:rPr lang="en-US" dirty="0" err="1"/>
              <a:t>BeautifulSoup</a:t>
            </a:r>
            <a:r>
              <a:rPr lang="en-US" dirty="0"/>
              <a:t> object from the HTML response</a:t>
            </a:r>
          </a:p>
        </p:txBody>
      </p:sp>
      <p:sp>
        <p:nvSpPr>
          <p:cNvPr id="8" name="Rectangle: Rounded Corners 7">
            <a:extLst>
              <a:ext uri="{FF2B5EF4-FFF2-40B4-BE49-F238E27FC236}">
                <a16:creationId xmlns:a16="http://schemas.microsoft.com/office/drawing/2014/main" id="{3C85FE0D-F57A-64F6-2AC3-1C421C09F17F}"/>
              </a:ext>
            </a:extLst>
          </p:cNvPr>
          <p:cNvSpPr/>
          <p:nvPr/>
        </p:nvSpPr>
        <p:spPr>
          <a:xfrm>
            <a:off x="6721642" y="2069432"/>
            <a:ext cx="1993130" cy="15881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Extracting all column names from the HTML table header</a:t>
            </a:r>
          </a:p>
        </p:txBody>
      </p:sp>
      <p:sp>
        <p:nvSpPr>
          <p:cNvPr id="9" name="Rectangle: Rounded Corners 8">
            <a:extLst>
              <a:ext uri="{FF2B5EF4-FFF2-40B4-BE49-F238E27FC236}">
                <a16:creationId xmlns:a16="http://schemas.microsoft.com/office/drawing/2014/main" id="{DBA42F1A-1729-9C31-694B-57A9E85E37C4}"/>
              </a:ext>
            </a:extLst>
          </p:cNvPr>
          <p:cNvSpPr/>
          <p:nvPr/>
        </p:nvSpPr>
        <p:spPr>
          <a:xfrm>
            <a:off x="9208168" y="3657600"/>
            <a:ext cx="1993130" cy="1459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Collecting the data by parsing HTML tables</a:t>
            </a:r>
          </a:p>
        </p:txBody>
      </p:sp>
      <p:sp>
        <p:nvSpPr>
          <p:cNvPr id="10" name="Rectangle: Rounded Corners 9">
            <a:extLst>
              <a:ext uri="{FF2B5EF4-FFF2-40B4-BE49-F238E27FC236}">
                <a16:creationId xmlns:a16="http://schemas.microsoft.com/office/drawing/2014/main" id="{C8A763A6-6DCA-11B9-CBFB-70FCCF5ED9C2}"/>
              </a:ext>
            </a:extLst>
          </p:cNvPr>
          <p:cNvSpPr/>
          <p:nvPr/>
        </p:nvSpPr>
        <p:spPr>
          <a:xfrm>
            <a:off x="6721642" y="4989095"/>
            <a:ext cx="1993130" cy="1459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Constructing data we have obtained into a dictionary</a:t>
            </a:r>
          </a:p>
        </p:txBody>
      </p:sp>
      <p:sp>
        <p:nvSpPr>
          <p:cNvPr id="12" name="Rectangle: Rounded Corners 11">
            <a:extLst>
              <a:ext uri="{FF2B5EF4-FFF2-40B4-BE49-F238E27FC236}">
                <a16:creationId xmlns:a16="http://schemas.microsoft.com/office/drawing/2014/main" id="{0AED5499-73A5-558B-72BD-821E0F460DB6}"/>
              </a:ext>
            </a:extLst>
          </p:cNvPr>
          <p:cNvSpPr/>
          <p:nvPr/>
        </p:nvSpPr>
        <p:spPr>
          <a:xfrm>
            <a:off x="3962399" y="4989095"/>
            <a:ext cx="2157673" cy="14598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Creating a </a:t>
            </a:r>
            <a:r>
              <a:rPr lang="en-US" dirty="0" err="1"/>
              <a:t>dataframe</a:t>
            </a:r>
            <a:r>
              <a:rPr lang="en-US" dirty="0"/>
              <a:t> from the dictionary</a:t>
            </a:r>
          </a:p>
        </p:txBody>
      </p:sp>
      <p:sp>
        <p:nvSpPr>
          <p:cNvPr id="13" name="Rectangle: Rounded Corners 12">
            <a:extLst>
              <a:ext uri="{FF2B5EF4-FFF2-40B4-BE49-F238E27FC236}">
                <a16:creationId xmlns:a16="http://schemas.microsoft.com/office/drawing/2014/main" id="{0086A758-765A-FD38-1551-54962B5303AF}"/>
              </a:ext>
            </a:extLst>
          </p:cNvPr>
          <p:cNvSpPr/>
          <p:nvPr/>
        </p:nvSpPr>
        <p:spPr>
          <a:xfrm>
            <a:off x="922411" y="4989095"/>
            <a:ext cx="2157673" cy="1438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Exporting the data to CSV</a:t>
            </a:r>
          </a:p>
        </p:txBody>
      </p:sp>
      <p:sp>
        <p:nvSpPr>
          <p:cNvPr id="14" name="Arrow: Right 13">
            <a:extLst>
              <a:ext uri="{FF2B5EF4-FFF2-40B4-BE49-F238E27FC236}">
                <a16:creationId xmlns:a16="http://schemas.microsoft.com/office/drawing/2014/main" id="{672A5D65-1419-0AB8-18AD-8847D6892CF2}"/>
              </a:ext>
            </a:extLst>
          </p:cNvPr>
          <p:cNvSpPr/>
          <p:nvPr/>
        </p:nvSpPr>
        <p:spPr>
          <a:xfrm>
            <a:off x="3080084" y="2759242"/>
            <a:ext cx="882316" cy="336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9326A7C-3BF4-5A1C-4EA2-9979E6B764DA}"/>
              </a:ext>
            </a:extLst>
          </p:cNvPr>
          <p:cNvSpPr/>
          <p:nvPr/>
        </p:nvSpPr>
        <p:spPr>
          <a:xfrm>
            <a:off x="6120072" y="2759242"/>
            <a:ext cx="601570" cy="336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505FD04D-3E1B-D3EF-B89A-F4C1657C0466}"/>
              </a:ext>
            </a:extLst>
          </p:cNvPr>
          <p:cNvSpPr/>
          <p:nvPr/>
        </p:nvSpPr>
        <p:spPr>
          <a:xfrm rot="1920000">
            <a:off x="8816200" y="2910761"/>
            <a:ext cx="13716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2DBC80ED-6B4D-6EA4-350F-2ECD44015470}"/>
              </a:ext>
            </a:extLst>
          </p:cNvPr>
          <p:cNvSpPr/>
          <p:nvPr/>
        </p:nvSpPr>
        <p:spPr>
          <a:xfrm rot="3420000">
            <a:off x="9247745" y="4961020"/>
            <a:ext cx="562362" cy="13748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E9F76DA2-BC73-C588-6CA2-D087090B6CFC}"/>
              </a:ext>
            </a:extLst>
          </p:cNvPr>
          <p:cNvSpPr/>
          <p:nvPr/>
        </p:nvSpPr>
        <p:spPr>
          <a:xfrm>
            <a:off x="6096000" y="5648435"/>
            <a:ext cx="601569" cy="32771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6C03E47C-6506-0390-68A8-B3E96C903CC4}"/>
              </a:ext>
            </a:extLst>
          </p:cNvPr>
          <p:cNvSpPr/>
          <p:nvPr/>
        </p:nvSpPr>
        <p:spPr>
          <a:xfrm>
            <a:off x="3080084" y="5545986"/>
            <a:ext cx="884909" cy="33688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4BE74C0-053A-08C8-0054-9AAC368EE4B7}"/>
              </a:ext>
            </a:extLst>
          </p:cNvPr>
          <p:cNvSpPr txBox="1"/>
          <p:nvPr/>
        </p:nvSpPr>
        <p:spPr>
          <a:xfrm>
            <a:off x="4186989" y="6448927"/>
            <a:ext cx="4892843" cy="369332"/>
          </a:xfrm>
          <a:prstGeom prst="rect">
            <a:avLst/>
          </a:prstGeom>
          <a:noFill/>
        </p:spPr>
        <p:txBody>
          <a:bodyPr wrap="square" rtlCol="0">
            <a:spAutoFit/>
          </a:bodyPr>
          <a:lstStyle/>
          <a:p>
            <a:r>
              <a:rPr lang="en-US" dirty="0">
                <a:hlinkClick r:id="rId4"/>
              </a:rPr>
              <a:t>GitHub URL: Data Collection with Web Scraping</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355</TotalTime>
  <Words>2496</Words>
  <Application>Microsoft Office PowerPoint</Application>
  <PresentationFormat>Widescreen</PresentationFormat>
  <Paragraphs>390</Paragraphs>
  <Slides>47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ĐẶNG PHƯỚC HÙNG</cp:lastModifiedBy>
  <cp:revision>272</cp:revision>
  <dcterms:created xsi:type="dcterms:W3CDTF">2021-04-29T18:58:34Z</dcterms:created>
  <dcterms:modified xsi:type="dcterms:W3CDTF">2026-02-27T02:24:12Z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